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5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04E81-86DA-473C-A293-6CBD0FAB4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D3792-FD29-4EE3-90FC-ABAC43264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139A2-FC00-4B7F-8681-D8C6678E6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u, text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68C90-8394-44D7-AE1F-79781DC79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86FD6-5C64-4FB6-BAC4-8DAF1F847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7EE39-8129-41A8-BA9D-296AA3FD9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A307E-FB69-48F6-9C0B-40D143F77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CD595-5CB7-41CF-BADD-16F8EFDA0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1D80F-92D2-4214-A424-371C2F3EE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68865-65A2-4964-BCBC-C16A35583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FCF90-FB2D-4480-9C1B-0FA67DD6B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62BBE-BF2D-433A-8684-6A1267457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37CC2B17-BD90-44DB-AA5B-A40A336DE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ASIA DE SUD</a:t>
            </a:r>
            <a:r>
              <a:rPr lang="en-US" sz="1400" b="1" smtClean="0">
                <a:cs typeface="Arial" charset="0"/>
              </a:rPr>
              <a:t> </a:t>
            </a:r>
            <a:r>
              <a:rPr lang="ro-RO" sz="1400" b="1" smtClean="0">
                <a:cs typeface="Arial" charset="0"/>
              </a:rPr>
              <a:t>ŞI OCEANUL INDIAN</a:t>
            </a:r>
            <a:endParaRPr lang="en-US" sz="1400" b="1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962400"/>
            <a:ext cx="6400800" cy="685800"/>
          </a:xfrm>
        </p:spPr>
        <p:txBody>
          <a:bodyPr/>
          <a:lstStyle/>
          <a:p>
            <a:pPr eaLnBrk="1" hangingPunct="1"/>
            <a:r>
              <a:rPr lang="ro-RO" sz="1000" smtClean="0">
                <a:cs typeface="Arial" charset="0"/>
              </a:rPr>
              <a:t>(Adaptat după </a:t>
            </a:r>
            <a:r>
              <a:rPr lang="ro-RO" sz="1000" i="1" smtClean="0">
                <a:cs typeface="Arial" charset="0"/>
              </a:rPr>
              <a:t>Manualul de Geografie</a:t>
            </a:r>
            <a:r>
              <a:rPr lang="en-US" sz="1000" i="1" smtClean="0">
                <a:cs typeface="Arial" charset="0"/>
              </a:rPr>
              <a:t>,</a:t>
            </a:r>
            <a:r>
              <a:rPr lang="ro-RO" sz="1000" smtClean="0">
                <a:cs typeface="Arial" charset="0"/>
              </a:rPr>
              <a:t> </a:t>
            </a:r>
            <a:r>
              <a:rPr lang="ro-RO" sz="1000" i="1" smtClean="0">
                <a:cs typeface="Arial" charset="0"/>
              </a:rPr>
              <a:t>clasa a VII </a:t>
            </a:r>
            <a:r>
              <a:rPr lang="it-IT" sz="1000" i="1" smtClean="0">
                <a:cs typeface="Arial" charset="0"/>
              </a:rPr>
              <a:t>-a</a:t>
            </a:r>
            <a:r>
              <a:rPr lang="it-IT" sz="1000" smtClean="0">
                <a:cs typeface="Arial" charset="0"/>
              </a:rPr>
              <a:t>, Silviu Neguţ, Gabriela Apostol</a:t>
            </a:r>
            <a:r>
              <a:rPr lang="en-US" sz="1000" smtClean="0">
                <a:cs typeface="Arial" charset="0"/>
              </a:rPr>
              <a:t>)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en-US" sz="1000" dirty="0" smtClean="0">
                <a:solidFill>
                  <a:schemeClr val="tx2"/>
                </a:solidFill>
              </a:rPr>
              <a:t> 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</a:t>
            </a:r>
            <a:r>
              <a:rPr lang="ro-RO" sz="1000" dirty="0">
                <a:solidFill>
                  <a:schemeClr val="tx2"/>
                </a:solidFill>
              </a:rPr>
              <a:t>document de lucru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6286520"/>
            <a:ext cx="2571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000" dirty="0" smtClean="0"/>
              <a:t>Sesiunea iunie - iulie</a:t>
            </a:r>
            <a:endParaRPr lang="ro-RO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 eaLnBrk="1" hangingPunct="1"/>
            <a:r>
              <a:rPr lang="ro-RO" sz="1000" dirty="0" smtClean="0">
                <a:cs typeface="Arial" charset="0"/>
              </a:rPr>
              <a:t>Examenul de bacalaureat 2012 </a:t>
            </a:r>
            <a:br>
              <a:rPr lang="ro-RO" sz="1000" dirty="0" smtClean="0">
                <a:cs typeface="Arial" charset="0"/>
              </a:rPr>
            </a:br>
            <a:r>
              <a:rPr lang="ro-RO" sz="1000" dirty="0" smtClean="0">
                <a:cs typeface="Arial" charset="0"/>
              </a:rPr>
              <a:t>Proba de evaluare a competenţelor digitale</a:t>
            </a:r>
            <a:r>
              <a:rPr lang="en-US" sz="1000" dirty="0" smtClean="0">
                <a:cs typeface="Arial" charset="0"/>
              </a:rPr>
              <a:t> – document de </a:t>
            </a:r>
            <a:r>
              <a:rPr lang="en-US" sz="1000" dirty="0" err="1" smtClean="0">
                <a:cs typeface="Arial" charset="0"/>
              </a:rPr>
              <a:t>lucru</a:t>
            </a:r>
            <a:endParaRPr lang="en-US" sz="1000" dirty="0" smtClean="0">
              <a:cs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572000" cy="5181600"/>
          </a:xfrm>
        </p:spPr>
        <p:txBody>
          <a:bodyPr/>
          <a:lstStyle/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 </a:t>
            </a:r>
            <a:r>
              <a:rPr lang="ro-RO" sz="1200" smtClean="0"/>
              <a:t>Asia de Sud se află în partea meridională a continentului. Are în egală măsură limite marine, în sud, unde este scăldată de apele Oceanului Indian, şi terestre, în rest, fiind mărginită de alte regiuni asiatice. Cuprinde o parte continentală, o mare peninsulă (Peninsula Indiană), o insulă mai întinsă (Ceylon) şi câteva arhipeleaguri (Maldive, Andaman, Nicobare). </a:t>
            </a:r>
            <a:r>
              <a:rPr lang="en-US" sz="1200" smtClean="0"/>
              <a:t> </a:t>
            </a:r>
            <a:endParaRPr lang="ro-RO" sz="1200" smtClean="0"/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În ansamblu</a:t>
            </a:r>
            <a:r>
              <a:rPr lang="en-GB" sz="1200" smtClean="0"/>
              <a:t>,</a:t>
            </a:r>
            <a:r>
              <a:rPr lang="ro-RO" sz="1200" smtClean="0"/>
              <a:t> Asia de Sud este o regiune de platouri şi munţi înalţi. Platouri există îndeosebi în partea sudică [...]. În schimb</a:t>
            </a:r>
            <a:r>
              <a:rPr lang="en-GB" sz="1200" smtClean="0"/>
              <a:t>,</a:t>
            </a:r>
            <a:r>
              <a:rPr lang="ro-RO" sz="1200" smtClean="0"/>
              <a:t> munţii se desfăşoară în partea nordică, unde formează cel mai înalt şi mai masiv lanţ muntos de pe glob: Hindu Kush – Karakorum – Himalaya. În acest lanţ muntos sunt concentrate toate cele opt vârfuri de peste 8000</a:t>
            </a:r>
            <a:r>
              <a:rPr lang="en-US" sz="1200" smtClean="0"/>
              <a:t> </a:t>
            </a:r>
            <a:r>
              <a:rPr lang="ro-RO" sz="1200" smtClean="0"/>
              <a:t>m de pe glob, inclusiv cel mai înalt pisc: Chomolungma, cu 8848</a:t>
            </a:r>
            <a:r>
              <a:rPr lang="en-US" sz="1200" smtClean="0"/>
              <a:t> </a:t>
            </a:r>
            <a:r>
              <a:rPr lang="ro-RO" sz="1200" smtClean="0"/>
              <a:t>m. </a:t>
            </a:r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În acestă regiune există şi câmpii, fără să egaleze</a:t>
            </a:r>
            <a:r>
              <a:rPr lang="en-GB" sz="1200" smtClean="0"/>
              <a:t>,</a:t>
            </a:r>
            <a:r>
              <a:rPr lang="ro-RO" sz="1200" smtClean="0"/>
              <a:t> însă</a:t>
            </a:r>
            <a:r>
              <a:rPr lang="en-GB" sz="1200" smtClean="0"/>
              <a:t>,</a:t>
            </a:r>
            <a:r>
              <a:rPr lang="ro-RO" sz="1200" smtClean="0"/>
              <a:t> dimensiunile platourilor şi ale munţilor. Face excepţie Câmpia Indo–Gangetică, una dintre cele mai întinse de pe glob: se desfăşoară pe circa 2000 km lungime şi pe câteva sute de kilometri lăţime. Este o câmpie joasă şi fertilă, udată de fluviile Indus, Gange şi Brahmaputra, care sunt cele mai mari din regiune. </a:t>
            </a:r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Asia de Sud este una dintre cele mai populate regiuni ale continentului şi</a:t>
            </a:r>
            <a:r>
              <a:rPr lang="en-GB" sz="1200" smtClean="0"/>
              <a:t>,</a:t>
            </a:r>
            <a:r>
              <a:rPr lang="ro-RO" sz="1200" smtClean="0"/>
              <a:t> totodată</a:t>
            </a:r>
            <a:r>
              <a:rPr lang="en-GB" sz="1200" smtClean="0"/>
              <a:t>,</a:t>
            </a:r>
            <a:r>
              <a:rPr lang="ro-RO" sz="1200" smtClean="0"/>
              <a:t> de pe întreaga planetă: concentrează mai mult de o treime din populaţia Asiei. Totuşi</a:t>
            </a:r>
            <a:r>
              <a:rPr lang="en-GB" sz="1200" smtClean="0"/>
              <a:t>,</a:t>
            </a:r>
            <a:r>
              <a:rPr lang="ro-RO" sz="1200" smtClean="0"/>
              <a:t> în Asia de Sud</a:t>
            </a:r>
            <a:r>
              <a:rPr lang="en-GB" sz="1200" smtClean="0"/>
              <a:t>,</a:t>
            </a:r>
            <a:r>
              <a:rPr lang="ro-RO" sz="1200" smtClean="0"/>
              <a:t> se întâlnesc mai puţine populaţii decât în alte regiuni ale continentului, între care: indieni, pakistanezi, bengalezi, afghani, nepalezi, singhalezi.[…]. </a:t>
            </a:r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 </a:t>
            </a:r>
            <a:r>
              <a:rPr lang="ro-RO" sz="1200" smtClean="0"/>
              <a:t>Oceanul Indian, cu cei 73,4 milioane km</a:t>
            </a:r>
            <a:r>
              <a:rPr lang="ro-RO" sz="1200" baseline="30000" smtClean="0"/>
              <a:t>2</a:t>
            </a:r>
            <a:r>
              <a:rPr lang="ro-RO" sz="1200" smtClean="0"/>
              <a:t> ai săi, este al treilea ca întindere între oceanele planet</a:t>
            </a:r>
            <a:r>
              <a:rPr lang="en-GB" sz="1200" smtClean="0"/>
              <a:t>ei</a:t>
            </a:r>
            <a:r>
              <a:rPr lang="ro-RO" sz="1200" smtClean="0"/>
              <a:t>, fiind delimitat de patru continente: Africa (în vest), Asia (în nord), Australia (în est) şi Antartica (în sud). Spre deosebire de oceanele Pacific şi Atlantic, se desfăşoară în cea mare parte în emisfera sudică.</a:t>
            </a:r>
            <a:endParaRPr lang="en-US" sz="1200" smtClean="0"/>
          </a:p>
        </p:txBody>
      </p:sp>
      <p:pic>
        <p:nvPicPr>
          <p:cNvPr id="3076" name="Picture 13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05000"/>
            <a:ext cx="3238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 eaLnBrk="1" hangingPunct="1"/>
            <a:r>
              <a:rPr lang="ro-RO" sz="1000" dirty="0" smtClean="0">
                <a:cs typeface="Arial" charset="0"/>
              </a:rPr>
              <a:t>Examenul de bacalaureat 2012 </a:t>
            </a:r>
            <a:br>
              <a:rPr lang="ro-RO" sz="1000" dirty="0" smtClean="0">
                <a:cs typeface="Arial" charset="0"/>
              </a:rPr>
            </a:br>
            <a:r>
              <a:rPr lang="ro-RO" sz="1000" dirty="0" smtClean="0">
                <a:cs typeface="Arial" charset="0"/>
              </a:rPr>
              <a:t>Proba de evaluare a competenţelor digitale</a:t>
            </a:r>
            <a:r>
              <a:rPr lang="en-US" sz="1000" dirty="0" smtClean="0">
                <a:cs typeface="Arial" charset="0"/>
              </a:rPr>
              <a:t> – document de </a:t>
            </a:r>
            <a:r>
              <a:rPr lang="en-US" sz="1000" dirty="0" err="1" smtClean="0">
                <a:cs typeface="Arial" charset="0"/>
              </a:rPr>
              <a:t>lucru</a:t>
            </a:r>
            <a:endParaRPr lang="en-GB" sz="1000" dirty="0" smtClean="0">
              <a:cs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     Răspundeţi la următoarele întrebări: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endParaRPr lang="ro-RO" sz="1200" smtClean="0"/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Urmăriţi harta şi tabelul ţărilor din Asia de Sud şi notaţi în caiete: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ţările insulare;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ţările fără ieşire la mare;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ţara cea mai populată.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Caracterizaţi regiunea Asia de Sud prin trei elemente specifice</a:t>
            </a:r>
            <a:r>
              <a:rPr lang="en-US" sz="1200" smtClean="0"/>
              <a:t>:</a:t>
            </a:r>
            <a:endParaRPr lang="ro-RO" sz="1200" smtClean="0"/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en-US" sz="1200" smtClean="0"/>
              <a:t>relief</a:t>
            </a:r>
            <a:r>
              <a:rPr lang="ro-RO" sz="1200" smtClean="0"/>
              <a:t>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en-US" sz="1200" smtClean="0"/>
              <a:t>resurse ale subsolului</a:t>
            </a:r>
            <a:r>
              <a:rPr lang="ro-RO" sz="1200" smtClean="0"/>
              <a:t>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en-US" sz="1200" smtClean="0"/>
              <a:t>clim</a:t>
            </a:r>
            <a:r>
              <a:rPr lang="ro-RO" sz="1200" smtClean="0"/>
              <a:t>ă.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Analizaţi harta Oceanului Indian şi numiţi: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paralelele importante care-l traversează;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zonele climatice în care se desfăşoară suprafaţa oceanului;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principalele insule;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lanţul muntos submarin.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o-RO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481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ASIA DE SUD ŞI OCEANUL INDIAN</vt:lpstr>
      <vt:lpstr>Examenul de bacalaureat 2012  Proba de evaluare a competenţelor digitale – document de lucru</vt:lpstr>
      <vt:lpstr>Examenul de bacalaureat 2012 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Guest</cp:lastModifiedBy>
  <cp:revision>38</cp:revision>
  <cp:lastPrinted>1601-01-01T00:00:00Z</cp:lastPrinted>
  <dcterms:created xsi:type="dcterms:W3CDTF">1601-01-01T00:00:00Z</dcterms:created>
  <dcterms:modified xsi:type="dcterms:W3CDTF">2012-06-15T12:30:42Z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