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66" y="-5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6FDB4EF-A16C-40A8-9A2C-86E9E181D42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8FA3E4C-D0BC-4B8A-8AE5-728F867AC2A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D70EA95A-5244-4237-9752-3FD2C57D0D0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70DAFE99-1104-4655-BE4C-10DD880F0F9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760805E-E10A-4F87-9A59-EE891BEFF49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854E954-8800-48A6-9041-BD4EF5058DB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CABC7FE-3693-4E6F-89C5-C0D1B4EBABD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5AC1C240-8975-4F14-B324-56FF803D6BD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F6BC8350-A9B6-4943-90BC-2B118C03B51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4A47367F-973C-4967-A28D-37B2B53C1CB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832BA72E-5FAE-40EE-AD59-C2FE6E56BE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8F64134E-BEB0-41B7-85E4-B5598DA4232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C418AC3B-B5DC-4002-9BA9-4C2F38DF86C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ro-RO" sz="1400" b="1" smtClean="0"/>
              <a:t>REFLEXIA ŞI REFRACŢIA LUMINII</a:t>
            </a:r>
            <a:endParaRPr lang="en-US" sz="1400" b="1" smtClean="0"/>
          </a:p>
        </p:txBody>
      </p:sp>
      <p:sp>
        <p:nvSpPr>
          <p:cNvPr id="2051" name="Rectangle 3"/>
          <p:cNvSpPr>
            <a:spLocks noGrp="1" noChangeArrowheads="1"/>
          </p:cNvSpPr>
          <p:nvPr>
            <p:ph type="subTitle" idx="1"/>
          </p:nvPr>
        </p:nvSpPr>
        <p:spPr>
          <a:xfrm>
            <a:off x="457200" y="3886200"/>
            <a:ext cx="8153400" cy="1752600"/>
          </a:xfrm>
        </p:spPr>
        <p:txBody>
          <a:bodyPr/>
          <a:lstStyle/>
          <a:p>
            <a:pPr eaLnBrk="1" hangingPunct="1"/>
            <a:r>
              <a:rPr lang="ro-RO" sz="1000" smtClean="0">
                <a:solidFill>
                  <a:srgbClr val="000000"/>
                </a:solidFill>
                <a:ea typeface="Times New Roman" pitchFamily="18" charset="0"/>
                <a:cs typeface="Arial" charset="0"/>
              </a:rPr>
              <a:t>(Adaptat după </a:t>
            </a:r>
            <a:r>
              <a:rPr lang="ro-RO" sz="1000" i="1" smtClean="0">
                <a:solidFill>
                  <a:srgbClr val="000000"/>
                </a:solidFill>
                <a:ea typeface="Times New Roman" pitchFamily="18" charset="0"/>
                <a:cs typeface="Arial" charset="0"/>
              </a:rPr>
              <a:t>Manualul de Fizică, clasa a IX-a</a:t>
            </a:r>
            <a:r>
              <a:rPr lang="ro-RO" sz="1000" smtClean="0">
                <a:solidFill>
                  <a:srgbClr val="000000"/>
                </a:solidFill>
                <a:ea typeface="Times New Roman" pitchFamily="18" charset="0"/>
                <a:cs typeface="Arial" charset="0"/>
              </a:rPr>
              <a:t>, Mircea Nistor, Mircea Rusu)</a:t>
            </a:r>
            <a:r>
              <a:rPr lang="en-GB" sz="1000" smtClean="0">
                <a:ea typeface="Times New Roman" pitchFamily="18" charset="0"/>
                <a:cs typeface="Arial" charset="0"/>
              </a:rPr>
              <a:t> </a:t>
            </a:r>
            <a:r>
              <a:rPr lang="ro-RO" sz="1000" i="1" smtClean="0">
                <a:ea typeface="Times New Roman" pitchFamily="18" charset="0"/>
                <a:cs typeface="Arial" charset="0"/>
              </a:rPr>
              <a:t>	</a:t>
            </a:r>
            <a:endParaRPr lang="ro-RO" sz="1000" b="1" smtClean="0">
              <a:ea typeface="Times New Roman" pitchFamily="18" charset="0"/>
              <a:cs typeface="Arial" charset="0"/>
            </a:endParaRPr>
          </a:p>
          <a:p>
            <a:pPr eaLnBrk="1" hangingPunct="1"/>
            <a:endParaRPr lang="en-US" sz="1200" b="1" smtClean="0">
              <a:ea typeface="Times New Roman" pitchFamily="18" charset="0"/>
              <a:cs typeface="Arial" charset="0"/>
            </a:endParaRP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dirty="0" smtClean="0">
                <a:solidFill>
                  <a:schemeClr val="tx2"/>
                </a:solidFill>
              </a:rPr>
              <a:t>Examenul de 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sz="half" idx="1"/>
          </p:nvPr>
        </p:nvSpPr>
        <p:spPr>
          <a:xfrm>
            <a:off x="457200" y="1371600"/>
            <a:ext cx="4267200" cy="4419600"/>
          </a:xfrm>
        </p:spPr>
        <p:txBody>
          <a:bodyPr/>
          <a:lstStyle/>
          <a:p>
            <a:pPr marL="0" indent="357188" algn="just">
              <a:buFontTx/>
              <a:buNone/>
            </a:pPr>
            <a:r>
              <a:rPr lang="ro-RO" sz="1200" smtClean="0"/>
              <a:t>Mulţi paşi importanţi s-au făcut în înţelegerea şi controlul luminii folosind doar lumina lumânărilor. Astăzi însă ai la îndemână surse de lumină mult mai convenabile.</a:t>
            </a:r>
          </a:p>
          <a:p>
            <a:pPr marL="0" indent="357188" algn="just">
              <a:buFontTx/>
              <a:buNone/>
            </a:pPr>
            <a:r>
              <a:rPr lang="ro-RO" sz="1200" smtClean="0"/>
              <a:t>O lanternă poate fi aprinsă şi stinsă prin simpla apăsare a  unui buton. Ea trimite un fascicul intens de lumină sub forma unui con. Poţi vedea foarte clar forma fasciculului într-o seară cu ceaţă sau în apa unui acvariu în care ai pus câteva picături de lapte.</a:t>
            </a:r>
          </a:p>
          <a:p>
            <a:pPr marL="0" indent="357188" algn="just">
              <a:buFontTx/>
              <a:buNone/>
            </a:pPr>
            <a:r>
              <a:rPr lang="ro-RO" sz="1200" smtClean="0"/>
              <a:t>Din păcate, fasciculul este larg de îndată ce părăseşte lanterna şi este din ce în ce mai larg pe măsură ce se îndepărtează. Este un fascicul larg şi divergent. Un fascicul mai subţire şi mai puţin divergent ţi-ar fi mai util.</a:t>
            </a:r>
            <a:r>
              <a:rPr lang="en-GB" sz="1200" smtClean="0"/>
              <a:t> </a:t>
            </a:r>
            <a:r>
              <a:rPr lang="ro-RO" sz="1200" smtClean="0"/>
              <a:t>[…]</a:t>
            </a:r>
          </a:p>
          <a:p>
            <a:pPr marL="0" indent="357188" algn="just">
              <a:buFontTx/>
              <a:buNone/>
            </a:pPr>
            <a:r>
              <a:rPr lang="ro-RO" sz="1200" smtClean="0"/>
              <a:t>O sursă mai convenabilă de lumină este un indicator laser.</a:t>
            </a:r>
          </a:p>
          <a:p>
            <a:pPr marL="0" indent="357188" algn="just">
              <a:buFontTx/>
              <a:buNone/>
            </a:pPr>
            <a:r>
              <a:rPr lang="ro-RO" sz="1200" smtClean="0"/>
              <a:t>Deşi sunt mai mici decât o lanternă, indicatoarele laser emit lumină foarte strălucitoare, mult mai strălucitoare decât Soarele! Din acest motiv, pe acestea sunt aplicate etichete de avertizare.</a:t>
            </a:r>
            <a:endParaRPr lang="en-US" sz="1200" smtClean="0"/>
          </a:p>
        </p:txBody>
      </p:sp>
      <p:pic>
        <p:nvPicPr>
          <p:cNvPr id="3076" name="Content Placeholder 5" descr="comp_i.jpg"/>
          <p:cNvPicPr>
            <a:picLocks noGrp="1" noChangeAspect="1"/>
          </p:cNvPicPr>
          <p:nvPr>
            <p:ph sz="half" idx="2"/>
          </p:nvPr>
        </p:nvPicPr>
        <p:blipFill>
          <a:blip r:embed="rId2" cstate="print"/>
          <a:srcRect/>
          <a:stretch>
            <a:fillRect/>
          </a:stretch>
        </p:blipFill>
        <p:spPr>
          <a:xfrm>
            <a:off x="5334000" y="1828800"/>
            <a:ext cx="2524125" cy="2524125"/>
          </a:xfr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idx="4294967295"/>
          </p:nvPr>
        </p:nvSpPr>
        <p:spPr>
          <a:xfrm>
            <a:off x="762000" y="274638"/>
            <a:ext cx="7467600" cy="487362"/>
          </a:xfrm>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4099" name="Rectangle 6"/>
          <p:cNvSpPr>
            <a:spLocks noGrp="1" noChangeArrowheads="1"/>
          </p:cNvSpPr>
          <p:nvPr>
            <p:ph type="body" sz="half" idx="4294967295"/>
          </p:nvPr>
        </p:nvSpPr>
        <p:spPr>
          <a:xfrm>
            <a:off x="228600" y="1143000"/>
            <a:ext cx="8382000" cy="5181600"/>
          </a:xfrm>
        </p:spPr>
        <p:txBody>
          <a:bodyPr tIns="0" bIns="0" anchor="ctr"/>
          <a:lstStyle/>
          <a:p>
            <a:pPr marL="533400" indent="-533400" algn="just">
              <a:spcBef>
                <a:spcPct val="0"/>
              </a:spcBef>
              <a:buFontTx/>
              <a:buAutoNum type="arabicPeriod"/>
            </a:pPr>
            <a:r>
              <a:rPr lang="ro-RO" sz="1200" smtClean="0"/>
              <a:t>Lucrează într-o echipă de doi.</a:t>
            </a:r>
            <a:r>
              <a:rPr lang="en-GB" sz="1200" smtClean="0"/>
              <a:t> </a:t>
            </a:r>
            <a:r>
              <a:rPr lang="ro-RO" sz="1200" smtClean="0"/>
              <a:t>Construiţi o diagramă cu direcţii de referinţă, mai uşor de realizat decât un raportor:</a:t>
            </a:r>
            <a:endParaRPr lang="ro-RO" sz="1200" b="1" smtClean="0"/>
          </a:p>
          <a:p>
            <a:pPr marL="914400" lvl="1" indent="-457200" algn="just">
              <a:spcBef>
                <a:spcPct val="0"/>
              </a:spcBef>
              <a:buFontTx/>
              <a:buAutoNum type="alphaLcParenR"/>
            </a:pPr>
            <a:r>
              <a:rPr lang="ro-RO" sz="1200" smtClean="0"/>
              <a:t>Trasaţi pe foaia dublă cu pătrăţele un cerc cu raza de 10 cm.</a:t>
            </a:r>
            <a:r>
              <a:rPr lang="en-GB" sz="1200" smtClean="0"/>
              <a:t> </a:t>
            </a:r>
            <a:r>
              <a:rPr lang="ro-RO" sz="1200" smtClean="0"/>
              <a:t>[…]</a:t>
            </a:r>
            <a:r>
              <a:rPr lang="en-GB" sz="1200" smtClean="0"/>
              <a:t> </a:t>
            </a:r>
            <a:r>
              <a:rPr lang="ro-RO" sz="1200" smtClean="0"/>
              <a:t>Trasaţi două diametre perpendiculare</a:t>
            </a:r>
            <a:r>
              <a:rPr lang="en-GB" sz="1200" smtClean="0"/>
              <a:t> […]</a:t>
            </a:r>
            <a:r>
              <a:rPr lang="ro-RO" sz="1200" smtClean="0"/>
              <a:t>. Marcaţi punctele de pe cerc aflate la distanţe de câte 1 cm</a:t>
            </a:r>
            <a:r>
              <a:rPr lang="en-GB" sz="1200" smtClean="0"/>
              <a:t> </a:t>
            </a:r>
            <a:r>
              <a:rPr lang="ro-RO" sz="1200" smtClean="0"/>
              <a:t>[…]. Trasaţi diametrele care corespund acestor repere.</a:t>
            </a:r>
            <a:endParaRPr lang="ro-RO" sz="1200" b="1" smtClean="0"/>
          </a:p>
          <a:p>
            <a:pPr marL="914400" lvl="1" indent="-457200" algn="just">
              <a:spcBef>
                <a:spcPct val="0"/>
              </a:spcBef>
              <a:buFontTx/>
              <a:buAutoNum type="alphaLcParenR"/>
            </a:pPr>
            <a:r>
              <a:rPr lang="ro-RO" sz="1200" smtClean="0"/>
              <a:t>Aşezaţi semicilindrul din sticlă organică cu centrul în centrul diagramei […].</a:t>
            </a:r>
          </a:p>
          <a:p>
            <a:pPr marL="914400" lvl="1" indent="-457200" algn="just">
              <a:spcBef>
                <a:spcPct val="0"/>
              </a:spcBef>
              <a:buFontTx/>
              <a:buAutoNum type="alphaLcParenR"/>
            </a:pPr>
            <a:r>
              <a:rPr lang="ro-RO" sz="1200" smtClean="0"/>
              <a:t>Poziţionează laserul în dreptul unui reper din cadranul IV </a:t>
            </a:r>
            <a:r>
              <a:rPr lang="en-GB" sz="1200" smtClean="0"/>
              <a:t>[…] </a:t>
            </a:r>
            <a:r>
              <a:rPr lang="ro-RO" sz="1200" smtClean="0"/>
              <a:t>şi trimite lumina spre centrul feţei plane a semicilindrului, razant la suprafaţa foii.</a:t>
            </a:r>
            <a:r>
              <a:rPr lang="en-GB" sz="1200" smtClean="0"/>
              <a:t> </a:t>
            </a:r>
            <a:r>
              <a:rPr lang="ro-RO" sz="1200" smtClean="0"/>
              <a:t>[…]</a:t>
            </a:r>
          </a:p>
          <a:p>
            <a:pPr marL="914400" lvl="1" indent="-457200" algn="just">
              <a:spcBef>
                <a:spcPct val="0"/>
              </a:spcBef>
              <a:buFontTx/>
              <a:buAutoNum type="alphaLcParenR"/>
            </a:pPr>
            <a:r>
              <a:rPr lang="ro-RO" sz="1200" smtClean="0"/>
              <a:t>Repetaţi pasul c) pentru toate reperele cadranului IV</a:t>
            </a:r>
            <a:r>
              <a:rPr lang="en-GB" sz="1200" smtClean="0"/>
              <a:t> […].</a:t>
            </a:r>
            <a:endParaRPr lang="ro-RO" sz="1200" smtClean="0"/>
          </a:p>
          <a:p>
            <a:pPr marL="914400" lvl="1" indent="-457200" algn="just">
              <a:spcBef>
                <a:spcPct val="0"/>
              </a:spcBef>
              <a:buFontTx/>
              <a:buAutoNum type="alphaLcParenR"/>
            </a:pPr>
            <a:r>
              <a:rPr lang="ro-RO" sz="1200" smtClean="0"/>
              <a:t>Inversaţi rolurile şi repetaţi pasul c) pentru toate reperele din cadranul III.</a:t>
            </a:r>
          </a:p>
          <a:p>
            <a:pPr marL="914400" lvl="1" indent="-457200" algn="just">
              <a:spcBef>
                <a:spcPct val="0"/>
              </a:spcBef>
              <a:buFontTx/>
              <a:buAutoNum type="alphaLcParenR"/>
            </a:pPr>
            <a:r>
              <a:rPr lang="ro-RO" sz="1200" smtClean="0"/>
              <a:t>Transcrie pe caiet tabelul şi completează-l cu datele colectate.</a:t>
            </a:r>
            <a:endParaRPr lang="en-GB" sz="1200" smtClean="0"/>
          </a:p>
          <a:p>
            <a:pPr marL="533400" indent="-533400" algn="just">
              <a:spcBef>
                <a:spcPct val="0"/>
              </a:spcBef>
              <a:buFontTx/>
              <a:buAutoNum type="arabicPeriod"/>
            </a:pPr>
            <a:r>
              <a:rPr lang="ro-RO" sz="1200" smtClean="0"/>
              <a:t>Lucrează într-o echipă de doi:</a:t>
            </a:r>
          </a:p>
          <a:p>
            <a:pPr marL="914400" lvl="1" indent="-457200" algn="just">
              <a:spcBef>
                <a:spcPct val="0"/>
              </a:spcBef>
              <a:buFontTx/>
              <a:buAutoNum type="alphaLcParenR"/>
            </a:pPr>
            <a:r>
              <a:rPr lang="ro-RO" sz="1200" smtClean="0"/>
              <a:t>Fixaţi laserul ca să trimită lumina razant la suprafaţa mesei</a:t>
            </a:r>
            <a:r>
              <a:rPr lang="en-GB" sz="1200" smtClean="0"/>
              <a:t> […]</a:t>
            </a:r>
            <a:r>
              <a:rPr lang="ro-RO" sz="1200" smtClean="0"/>
              <a:t>.</a:t>
            </a:r>
          </a:p>
          <a:p>
            <a:pPr marL="914400" lvl="1" indent="-457200" algn="just">
              <a:spcBef>
                <a:spcPct val="0"/>
              </a:spcBef>
              <a:buFontTx/>
              <a:buAutoNum type="alphaLcParenR"/>
            </a:pPr>
            <a:r>
              <a:rPr lang="ro-RO" sz="1200" smtClean="0"/>
              <a:t>Aşezaţi pe o foaie de hârtie, în calea luminii, o prismă optică cu secţiunea triunghi echilateral. Urmăriţi lumina care se refractă succesiv de două ori prin prismă şi ajunge </a:t>
            </a:r>
            <a:r>
              <a:rPr lang="en-GB" sz="1200" smtClean="0"/>
              <a:t>pe</a:t>
            </a:r>
            <a:r>
              <a:rPr lang="ro-RO" sz="1200" smtClean="0"/>
              <a:t> un obstacol</a:t>
            </a:r>
            <a:r>
              <a:rPr lang="en-GB" sz="1200" smtClean="0"/>
              <a:t> </a:t>
            </a:r>
            <a:r>
              <a:rPr lang="ro-RO" sz="1200" smtClean="0"/>
              <a:t>[…].</a:t>
            </a:r>
            <a:endParaRPr lang="en-GB" sz="1200" smtClean="0"/>
          </a:p>
          <a:p>
            <a:pPr marL="533400" indent="-533400" algn="just">
              <a:spcBef>
                <a:spcPct val="0"/>
              </a:spcBef>
              <a:buFontTx/>
              <a:buAutoNum type="arabicPeriod"/>
            </a:pPr>
            <a:r>
              <a:rPr lang="ro-RO" sz="1200" smtClean="0"/>
              <a:t>Alte provocări:</a:t>
            </a:r>
            <a:endParaRPr lang="ro-RO" sz="1200" b="1" smtClean="0"/>
          </a:p>
          <a:p>
            <a:pPr marL="914400" lvl="1" indent="-457200" algn="just">
              <a:spcBef>
                <a:spcPct val="0"/>
              </a:spcBef>
              <a:buFontTx/>
              <a:buAutoNum type="alphaLcParenR"/>
            </a:pPr>
            <a:r>
              <a:rPr lang="ro-RO" sz="1200" smtClean="0"/>
              <a:t>Ochiul de pisică: Aşază pe podea un “ochi de pisică”  din cele folosite la biciclete. Redu cât mai mult iluminarea în încăpere şi trimite lumina lanternei către „ochiul de pisică”. </a:t>
            </a:r>
            <a:r>
              <a:rPr lang="en-GB" sz="1200" smtClean="0"/>
              <a:t>[…]</a:t>
            </a:r>
            <a:endParaRPr lang="ro-RO" sz="1200" smtClean="0"/>
          </a:p>
          <a:p>
            <a:pPr marL="914400" lvl="1" indent="-457200" algn="just">
              <a:spcBef>
                <a:spcPct val="0"/>
              </a:spcBef>
              <a:buFontTx/>
              <a:buAutoNum type="alphaLcParenR"/>
            </a:pPr>
            <a:r>
              <a:rPr lang="ro-RO" sz="1200" smtClean="0"/>
              <a:t>Până la Luna şi înapoi: Viteza luminii în vid a  fost măsurată cu mare precizie</a:t>
            </a:r>
            <a:r>
              <a:rPr lang="en-GB" sz="1200" smtClean="0"/>
              <a:t>:</a:t>
            </a:r>
            <a:r>
              <a:rPr lang="ro-RO" sz="1200" smtClean="0"/>
              <a:t> 299 792 458 m/s (aproximativ</a:t>
            </a:r>
            <a:r>
              <a:rPr lang="en-GB" sz="1200" smtClean="0"/>
              <a:t>,</a:t>
            </a:r>
            <a:r>
              <a:rPr lang="ro-RO" sz="1200" smtClean="0"/>
              <a:t> 300 000 km/s). Cât te aştepţi să dureze drumul dus-întors al luminii între suprafaţa Pământului şi cea a Lunii?</a:t>
            </a:r>
          </a:p>
          <a:p>
            <a:pPr marL="914400" lvl="1" indent="-457200" algn="just">
              <a:spcBef>
                <a:spcPct val="0"/>
              </a:spcBef>
              <a:buFontTx/>
              <a:buAutoNum type="alphaLcParenR"/>
            </a:pPr>
            <a:r>
              <a:rPr lang="ro-RO" sz="1200" smtClean="0"/>
              <a:t>Aparenţele pot înşela: De ce oare pe oglinzile retrovizoare ale vehiculelor este înscris un mesaj de avertisment: Atenţie! Obiectele sunt mai apropiate decât par!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113</TotalTime>
  <Words>505</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REFLEXIA ŞI REFRACŢIA LUMINII</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Geta</dc:creator>
  <cp:lastModifiedBy>Guest</cp:lastModifiedBy>
  <cp:revision>28</cp:revision>
  <cp:lastPrinted>1601-01-01T00:00:00Z</cp:lastPrinted>
  <dcterms:created xsi:type="dcterms:W3CDTF">1601-01-01T00:00:00Z</dcterms:created>
  <dcterms:modified xsi:type="dcterms:W3CDTF">2012-06-15T12:30:16Z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