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ro-RO"/>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7" d="100"/>
          <a:sy n="97" d="100"/>
        </p:scale>
        <p:origin x="-1042" y="-91"/>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ro-RO"/>
          </a:p>
        </p:txBody>
      </p:sp>
      <p:sp>
        <p:nvSpPr>
          <p:cNvPr id="4" name="Date Placeholder 3"/>
          <p:cNvSpPr>
            <a:spLocks noGrp="1"/>
          </p:cNvSpPr>
          <p:nvPr>
            <p:ph type="dt" sz="half" idx="10"/>
          </p:nvPr>
        </p:nvSpPr>
        <p:spPr/>
        <p:txBody>
          <a:bodyPr/>
          <a:lstStyle>
            <a:lvl1pPr>
              <a:defRPr/>
            </a:lvl1pPr>
          </a:lstStyle>
          <a:p>
            <a:pPr>
              <a:defRPr/>
            </a:pPr>
            <a:fld id="{9D6979BB-A260-47E8-B18F-C36AFA45CFEE}"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E8A0FA8C-A136-4C92-965C-930814AE650E}" type="slidenum">
              <a:rPr lang="ro-RO"/>
              <a:pPr>
                <a:defRPr/>
              </a:pPr>
              <a:t>‹#›</a:t>
            </a:fld>
            <a:endParaRPr lang="ro-R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54492895-AB64-4F86-8262-0ED6C2CDAFC5}"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5C04AC3E-F454-4FF7-B6C6-989D31442DAC}" type="slidenum">
              <a:rPr lang="ro-RO"/>
              <a:pPr>
                <a:defRPr/>
              </a:pPr>
              <a:t>‹#›</a:t>
            </a:fld>
            <a:endParaRPr lang="ro-R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6B060282-4C36-4D6B-B154-C043C7DF4568}"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C8D52F70-71A1-4C28-A65E-20D9FEC19FD8}" type="slidenum">
              <a:rPr lang="ro-RO"/>
              <a:pPr>
                <a:defRPr/>
              </a:pPr>
              <a:t>‹#›</a:t>
            </a:fld>
            <a:endParaRPr lang="ro-R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pPr>
              <a:defRPr/>
            </a:pPr>
            <a:fld id="{C29D8C18-EC3C-4C79-A736-0388A11BB5AE}"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601D26EF-9613-44CF-A185-8EF05E816F83}" type="slidenum">
              <a:rPr lang="ro-RO"/>
              <a:pPr>
                <a:defRPr/>
              </a:pPr>
              <a:t>‹#›</a:t>
            </a:fld>
            <a:endParaRPr lang="ro-R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E299834D-7A6A-48ED-9E81-63326E474FDC}" type="datetimeFigureOut">
              <a:rPr lang="ro-RO"/>
              <a:pPr>
                <a:defRPr/>
              </a:pPr>
              <a:t>15.06.2012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9A49E8B2-854D-47E3-976C-0B25E7D1031F}" type="slidenum">
              <a:rPr lang="ro-RO"/>
              <a:pPr>
                <a:defRPr/>
              </a:pPr>
              <a:t>‹#›</a:t>
            </a:fld>
            <a:endParaRPr lang="ro-R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Date Placeholder 3"/>
          <p:cNvSpPr>
            <a:spLocks noGrp="1"/>
          </p:cNvSpPr>
          <p:nvPr>
            <p:ph type="dt" sz="half" idx="10"/>
          </p:nvPr>
        </p:nvSpPr>
        <p:spPr/>
        <p:txBody>
          <a:bodyPr/>
          <a:lstStyle>
            <a:lvl1pPr>
              <a:defRPr/>
            </a:lvl1pPr>
          </a:lstStyle>
          <a:p>
            <a:pPr>
              <a:defRPr/>
            </a:pPr>
            <a:fld id="{954AB9FA-9476-4489-B681-2E46AF944387}" type="datetimeFigureOut">
              <a:rPr lang="ro-RO"/>
              <a:pPr>
                <a:defRPr/>
              </a:pPr>
              <a:t>15.06.2012</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0AF195CF-EED5-4DB3-9F7D-4A111905269C}" type="slidenum">
              <a:rPr lang="ro-RO"/>
              <a:pPr>
                <a:defRPr/>
              </a:pPr>
              <a:t>‹#›</a:t>
            </a:fld>
            <a:endParaRPr lang="ro-R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Date Placeholder 3"/>
          <p:cNvSpPr>
            <a:spLocks noGrp="1"/>
          </p:cNvSpPr>
          <p:nvPr>
            <p:ph type="dt" sz="half" idx="10"/>
          </p:nvPr>
        </p:nvSpPr>
        <p:spPr/>
        <p:txBody>
          <a:bodyPr/>
          <a:lstStyle>
            <a:lvl1pPr>
              <a:defRPr/>
            </a:lvl1pPr>
          </a:lstStyle>
          <a:p>
            <a:pPr>
              <a:defRPr/>
            </a:pPr>
            <a:fld id="{1F50F3A7-6CD9-4037-8FC1-2F04BAA5AE4A}" type="datetimeFigureOut">
              <a:rPr lang="ro-RO"/>
              <a:pPr>
                <a:defRPr/>
              </a:pPr>
              <a:t>15.06.2012</a:t>
            </a:fld>
            <a:endParaRPr lang="ro-RO"/>
          </a:p>
        </p:txBody>
      </p:sp>
      <p:sp>
        <p:nvSpPr>
          <p:cNvPr id="8" name="Footer Placeholder 4"/>
          <p:cNvSpPr>
            <a:spLocks noGrp="1"/>
          </p:cNvSpPr>
          <p:nvPr>
            <p:ph type="ftr" sz="quarter" idx="11"/>
          </p:nvPr>
        </p:nvSpPr>
        <p:spPr/>
        <p:txBody>
          <a:bodyPr/>
          <a:lstStyle>
            <a:lvl1pPr>
              <a:defRPr/>
            </a:lvl1pPr>
          </a:lstStyle>
          <a:p>
            <a:pPr>
              <a:defRPr/>
            </a:pPr>
            <a:endParaRPr lang="ro-RO"/>
          </a:p>
        </p:txBody>
      </p:sp>
      <p:sp>
        <p:nvSpPr>
          <p:cNvPr id="9" name="Slide Number Placeholder 5"/>
          <p:cNvSpPr>
            <a:spLocks noGrp="1"/>
          </p:cNvSpPr>
          <p:nvPr>
            <p:ph type="sldNum" sz="quarter" idx="12"/>
          </p:nvPr>
        </p:nvSpPr>
        <p:spPr/>
        <p:txBody>
          <a:bodyPr/>
          <a:lstStyle>
            <a:lvl1pPr>
              <a:defRPr/>
            </a:lvl1pPr>
          </a:lstStyle>
          <a:p>
            <a:pPr>
              <a:defRPr/>
            </a:pPr>
            <a:fld id="{66211973-63F7-4553-9FB4-0AF81AE76A11}" type="slidenum">
              <a:rPr lang="ro-RO"/>
              <a:pPr>
                <a:defRPr/>
              </a:pPr>
              <a:t>‹#›</a:t>
            </a:fld>
            <a:endParaRPr lang="ro-R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Date Placeholder 3"/>
          <p:cNvSpPr>
            <a:spLocks noGrp="1"/>
          </p:cNvSpPr>
          <p:nvPr>
            <p:ph type="dt" sz="half" idx="10"/>
          </p:nvPr>
        </p:nvSpPr>
        <p:spPr/>
        <p:txBody>
          <a:bodyPr/>
          <a:lstStyle>
            <a:lvl1pPr>
              <a:defRPr/>
            </a:lvl1pPr>
          </a:lstStyle>
          <a:p>
            <a:pPr>
              <a:defRPr/>
            </a:pPr>
            <a:fld id="{654C137B-EA54-4BDE-8A4F-67C8D1914EB6}" type="datetimeFigureOut">
              <a:rPr lang="ro-RO"/>
              <a:pPr>
                <a:defRPr/>
              </a:pPr>
              <a:t>15.06.2012</a:t>
            </a:fld>
            <a:endParaRPr lang="ro-RO"/>
          </a:p>
        </p:txBody>
      </p:sp>
      <p:sp>
        <p:nvSpPr>
          <p:cNvPr id="4" name="Footer Placeholder 4"/>
          <p:cNvSpPr>
            <a:spLocks noGrp="1"/>
          </p:cNvSpPr>
          <p:nvPr>
            <p:ph type="ftr" sz="quarter" idx="11"/>
          </p:nvPr>
        </p:nvSpPr>
        <p:spPr/>
        <p:txBody>
          <a:bodyPr/>
          <a:lstStyle>
            <a:lvl1pPr>
              <a:defRPr/>
            </a:lvl1pPr>
          </a:lstStyle>
          <a:p>
            <a:pPr>
              <a:defRPr/>
            </a:pPr>
            <a:endParaRPr lang="ro-RO"/>
          </a:p>
        </p:txBody>
      </p:sp>
      <p:sp>
        <p:nvSpPr>
          <p:cNvPr id="5" name="Slide Number Placeholder 5"/>
          <p:cNvSpPr>
            <a:spLocks noGrp="1"/>
          </p:cNvSpPr>
          <p:nvPr>
            <p:ph type="sldNum" sz="quarter" idx="12"/>
          </p:nvPr>
        </p:nvSpPr>
        <p:spPr/>
        <p:txBody>
          <a:bodyPr/>
          <a:lstStyle>
            <a:lvl1pPr>
              <a:defRPr/>
            </a:lvl1pPr>
          </a:lstStyle>
          <a:p>
            <a:pPr>
              <a:defRPr/>
            </a:pPr>
            <a:fld id="{B0440411-ADA4-4023-A636-92A0CF281A77}" type="slidenum">
              <a:rPr lang="ro-RO"/>
              <a:pPr>
                <a:defRPr/>
              </a:pPr>
              <a:t>‹#›</a:t>
            </a:fld>
            <a:endParaRPr lang="ro-R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18B6A865-21BE-4A98-9D78-3A77118EB78A}" type="datetimeFigureOut">
              <a:rPr lang="ro-RO"/>
              <a:pPr>
                <a:defRPr/>
              </a:pPr>
              <a:t>15.06.2012</a:t>
            </a:fld>
            <a:endParaRPr lang="ro-RO"/>
          </a:p>
        </p:txBody>
      </p:sp>
      <p:sp>
        <p:nvSpPr>
          <p:cNvPr id="3" name="Footer Placeholder 4"/>
          <p:cNvSpPr>
            <a:spLocks noGrp="1"/>
          </p:cNvSpPr>
          <p:nvPr>
            <p:ph type="ftr" sz="quarter" idx="11"/>
          </p:nvPr>
        </p:nvSpPr>
        <p:spPr/>
        <p:txBody>
          <a:bodyPr/>
          <a:lstStyle>
            <a:lvl1pPr>
              <a:defRPr/>
            </a:lvl1pPr>
          </a:lstStyle>
          <a:p>
            <a:pPr>
              <a:defRPr/>
            </a:pPr>
            <a:endParaRPr lang="ro-RO"/>
          </a:p>
        </p:txBody>
      </p:sp>
      <p:sp>
        <p:nvSpPr>
          <p:cNvPr id="4" name="Slide Number Placeholder 5"/>
          <p:cNvSpPr>
            <a:spLocks noGrp="1"/>
          </p:cNvSpPr>
          <p:nvPr>
            <p:ph type="sldNum" sz="quarter" idx="12"/>
          </p:nvPr>
        </p:nvSpPr>
        <p:spPr/>
        <p:txBody>
          <a:bodyPr/>
          <a:lstStyle>
            <a:lvl1pPr>
              <a:defRPr/>
            </a:lvl1pPr>
          </a:lstStyle>
          <a:p>
            <a:pPr>
              <a:defRPr/>
            </a:pPr>
            <a:fld id="{6E80A3FF-0401-43E2-9BAE-D4ADDB2971C4}" type="slidenum">
              <a:rPr lang="ro-RO"/>
              <a:pPr>
                <a:defRPr/>
              </a:pPr>
              <a:t>‹#›</a:t>
            </a:fld>
            <a:endParaRPr lang="ro-R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CD9A929B-DB38-44CF-9292-D980A96546B5}" type="datetimeFigureOut">
              <a:rPr lang="ro-RO"/>
              <a:pPr>
                <a:defRPr/>
              </a:pPr>
              <a:t>15.06.2012</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FDEA6AED-0612-457D-9064-84E6292DE801}" type="slidenum">
              <a:rPr lang="ro-RO"/>
              <a:pPr>
                <a:defRPr/>
              </a:pPr>
              <a:t>‹#›</a:t>
            </a:fld>
            <a:endParaRPr lang="ro-R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1264A809-063A-4F7F-9146-449F5778CE3F}" type="datetimeFigureOut">
              <a:rPr lang="ro-RO"/>
              <a:pPr>
                <a:defRPr/>
              </a:pPr>
              <a:t>15.06.2012</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3FEB9133-3F94-4A12-A855-3DC81D2CA2B1}" type="slidenum">
              <a:rPr lang="ro-RO"/>
              <a:pPr>
                <a:defRPr/>
              </a:pPr>
              <a:t>‹#›</a:t>
            </a:fld>
            <a:endParaRPr lang="ro-RO"/>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ro-RO"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44C7B559-1AC0-41C8-8FBF-79D0F50FB605}" type="datetimeFigureOut">
              <a:rPr lang="ro-RO"/>
              <a:pPr>
                <a:defRPr/>
              </a:pPr>
              <a:t>15.06.2012</a:t>
            </a:fld>
            <a:endParaRPr lang="ro-RO"/>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ro-RO"/>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C8456B7C-7EC3-411E-87C3-D21CBD1FF0D2}" type="slidenum">
              <a:rPr lang="ro-RO"/>
              <a:pPr>
                <a:defRPr/>
              </a:pPr>
              <a:t>‹#›</a:t>
            </a:fld>
            <a:endParaRPr lang="ro-RO"/>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pPr eaLnBrk="1" hangingPunct="1"/>
            <a:r>
              <a:rPr lang="ro-RO" sz="1400" b="1" smtClean="0">
                <a:latin typeface="Arial" charset="0"/>
              </a:rPr>
              <a:t>ÎMBRĂCĂMINTEA ROMANILOR</a:t>
            </a:r>
          </a:p>
        </p:txBody>
      </p:sp>
      <p:sp>
        <p:nvSpPr>
          <p:cNvPr id="2051" name="Subtitle 2"/>
          <p:cNvSpPr>
            <a:spLocks noGrp="1"/>
          </p:cNvSpPr>
          <p:nvPr>
            <p:ph type="subTitle" idx="1"/>
          </p:nvPr>
        </p:nvSpPr>
        <p:spPr>
          <a:xfrm>
            <a:off x="1371600" y="3886200"/>
            <a:ext cx="6400800" cy="685800"/>
          </a:xfrm>
        </p:spPr>
        <p:txBody>
          <a:bodyPr/>
          <a:lstStyle/>
          <a:p>
            <a:pPr eaLnBrk="1" hangingPunct="1"/>
            <a:r>
              <a:rPr lang="ro-RO" sz="1000" smtClean="0">
                <a:solidFill>
                  <a:schemeClr val="tx1"/>
                </a:solidFill>
                <a:latin typeface="Arial" charset="0"/>
              </a:rPr>
              <a:t>(Adaptat după </a:t>
            </a:r>
            <a:r>
              <a:rPr lang="ro-RO" sz="1000" i="1" smtClean="0">
                <a:solidFill>
                  <a:schemeClr val="tx1"/>
                </a:solidFill>
                <a:latin typeface="Arial" charset="0"/>
              </a:rPr>
              <a:t>Manualul de Limba latină, clasa a IX-a</a:t>
            </a:r>
            <a:r>
              <a:rPr lang="ro-RO" sz="1000" smtClean="0">
                <a:solidFill>
                  <a:schemeClr val="tx1"/>
                </a:solidFill>
                <a:latin typeface="Arial" charset="0"/>
              </a:rPr>
              <a:t>, Daniela Văduva, consultant principal I. Fischer)</a:t>
            </a:r>
          </a:p>
        </p:txBody>
      </p:sp>
      <p:sp>
        <p:nvSpPr>
          <p:cNvPr id="2052" name="Rectangle 1"/>
          <p:cNvSpPr>
            <a:spLocks noChangeArrowheads="1"/>
          </p:cNvSpPr>
          <p:nvPr/>
        </p:nvSpPr>
        <p:spPr bwMode="auto">
          <a:xfrm>
            <a:off x="214313" y="571500"/>
            <a:ext cx="8605837" cy="400050"/>
          </a:xfrm>
          <a:prstGeom prst="rect">
            <a:avLst/>
          </a:prstGeom>
          <a:noFill/>
          <a:ln w="9525">
            <a:noFill/>
            <a:miter lim="800000"/>
            <a:headEnd/>
            <a:tailEnd/>
          </a:ln>
        </p:spPr>
        <p:txBody>
          <a:bodyPr anchor="ctr">
            <a:spAutoFit/>
          </a:bodyPr>
          <a:lstStyle/>
          <a:p>
            <a:r>
              <a:rPr lang="ro-RO" sz="1000"/>
              <a:t>Examenul de bacalaureat 201</a:t>
            </a:r>
            <a:r>
              <a:rPr lang="en-US" sz="1000"/>
              <a:t>2</a:t>
            </a:r>
            <a:endParaRPr lang="ro-RO" sz="1000"/>
          </a:p>
          <a:p>
            <a:pPr eaLnBrk="0" hangingPunct="0"/>
            <a:r>
              <a:rPr lang="ro-RO" sz="1000"/>
              <a:t>Proba de evaluare a competentelor digitale  - document de lucru</a:t>
            </a:r>
          </a:p>
        </p:txBody>
      </p:sp>
      <p:sp>
        <p:nvSpPr>
          <p:cNvPr id="5" name="TextBox 4"/>
          <p:cNvSpPr txBox="1"/>
          <p:nvPr/>
        </p:nvSpPr>
        <p:spPr>
          <a:xfrm>
            <a:off x="214282" y="6286520"/>
            <a:ext cx="2571768" cy="246221"/>
          </a:xfrm>
          <a:prstGeom prst="rect">
            <a:avLst/>
          </a:prstGeom>
          <a:noFill/>
        </p:spPr>
        <p:txBody>
          <a:bodyPr wrap="square" rtlCol="0">
            <a:spAutoFit/>
          </a:bodyPr>
          <a:lstStyle/>
          <a:p>
            <a:r>
              <a:rPr lang="ro-RO" sz="1000" dirty="0" smtClean="0"/>
              <a:t>Sesiunea iunie - iulie</a:t>
            </a:r>
            <a:endParaRPr lang="ro-RO" sz="10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Content Placeholder 4"/>
          <p:cNvSpPr>
            <a:spLocks noGrp="1"/>
          </p:cNvSpPr>
          <p:nvPr>
            <p:ph sz="half" idx="1"/>
          </p:nvPr>
        </p:nvSpPr>
        <p:spPr>
          <a:xfrm>
            <a:off x="468313" y="908050"/>
            <a:ext cx="4391025" cy="5554663"/>
          </a:xfrm>
        </p:spPr>
        <p:txBody>
          <a:bodyPr/>
          <a:lstStyle/>
          <a:p>
            <a:pPr marL="0" indent="542925" algn="just">
              <a:buFont typeface="Arial" charset="0"/>
              <a:buNone/>
            </a:pPr>
            <a:r>
              <a:rPr lang="ro-RO" sz="1200" smtClean="0">
                <a:solidFill>
                  <a:srgbClr val="000000"/>
                </a:solidFill>
                <a:latin typeface="Arial" charset="0"/>
              </a:rPr>
              <a:t>Toga, îmbrăcămintea oficială a cetăţeanului roman, (interzisă străinilor) era o piesă din lână albă (toga candida) tăiată în două semicercuri, ale căror dimensiuni ajungeau până la şase metri. În timp de doliu sau alte nenorociri se purta toga de culoare neagră (toga sordida). Aranjarea ei era destul de complicată şi cerea foarte multă migală.</a:t>
            </a:r>
          </a:p>
          <a:p>
            <a:pPr marL="0" indent="542925" algn="just">
              <a:buFont typeface="Arial" charset="0"/>
              <a:buNone/>
            </a:pPr>
            <a:r>
              <a:rPr lang="ro-RO" sz="1200" smtClean="0">
                <a:solidFill>
                  <a:srgbClr val="000000"/>
                </a:solidFill>
                <a:latin typeface="Arial" charset="0"/>
              </a:rPr>
              <a:t>Magistraţii şi băieţii cetăţenilor romani (până la 17 ani) purtau toga praetexta, toga tivită pe margin</a:t>
            </a:r>
            <a:r>
              <a:rPr lang="en-US" sz="1200" smtClean="0">
                <a:solidFill>
                  <a:srgbClr val="000000"/>
                </a:solidFill>
                <a:latin typeface="Arial" charset="0"/>
              </a:rPr>
              <a:t>e</a:t>
            </a:r>
            <a:r>
              <a:rPr lang="ro-RO" sz="1200" smtClean="0">
                <a:solidFill>
                  <a:srgbClr val="000000"/>
                </a:solidFill>
                <a:latin typeface="Arial" charset="0"/>
              </a:rPr>
              <a:t> cu o bandă de purpură. După ce deveneau majori, tinerii îmbrăcau toga virilă (toga virilis).</a:t>
            </a:r>
          </a:p>
          <a:p>
            <a:pPr marL="0" indent="542925" algn="just">
              <a:buFont typeface="Arial" charset="0"/>
              <a:buNone/>
            </a:pPr>
            <a:r>
              <a:rPr lang="ro-RO" sz="1200" smtClean="0">
                <a:solidFill>
                  <a:srgbClr val="000000"/>
                </a:solidFill>
                <a:latin typeface="Arial" charset="0"/>
              </a:rPr>
              <a:t>Tunica, haină de uz curent, strânsă pe talie cu ajutorul unei cingători (cinctura), era purtată, de obicei, pe sub togă.</a:t>
            </a:r>
          </a:p>
          <a:p>
            <a:pPr marL="0" indent="542925" algn="just">
              <a:buFont typeface="Arial" charset="0"/>
              <a:buNone/>
            </a:pPr>
            <a:r>
              <a:rPr lang="ro-RO" sz="1200" smtClean="0">
                <a:solidFill>
                  <a:srgbClr val="000000"/>
                </a:solidFill>
                <a:latin typeface="Arial" charset="0"/>
              </a:rPr>
              <a:t>Pallium şi paenula (îmbrăcăminte pentru timpul rece) au înlocuit cu timpul toga. […]</a:t>
            </a:r>
          </a:p>
          <a:p>
            <a:pPr marL="0" indent="542925" algn="just">
              <a:buFont typeface="Arial" charset="0"/>
              <a:buNone/>
            </a:pPr>
            <a:r>
              <a:rPr lang="ro-RO" sz="1200" smtClean="0">
                <a:solidFill>
                  <a:srgbClr val="000000"/>
                </a:solidFill>
                <a:latin typeface="Arial" charset="0"/>
              </a:rPr>
              <a:t>Femeile purtau o tunică, cu sau fără mâneci, mai largă decât cea a bărbaţilor. Pe deasupra acesteia se punea stola, o cămaşă lungă până la glezne, strânsă pe talie cu o cingătoare. Peste stola se purta o manta simplă (ricinium), sau o haină mai mare (palla). […]</a:t>
            </a:r>
          </a:p>
        </p:txBody>
      </p:sp>
      <p:sp>
        <p:nvSpPr>
          <p:cNvPr id="3076" name="Text Box 5"/>
          <p:cNvSpPr txBox="1">
            <a:spLocks noChangeArrowheads="1"/>
          </p:cNvSpPr>
          <p:nvPr/>
        </p:nvSpPr>
        <p:spPr bwMode="auto">
          <a:xfrm>
            <a:off x="539750" y="260350"/>
            <a:ext cx="8353425" cy="625475"/>
          </a:xfrm>
          <a:prstGeom prst="rect">
            <a:avLst/>
          </a:prstGeom>
          <a:noFill/>
          <a:ln w="9525">
            <a:noFill/>
            <a:miter lim="800000"/>
            <a:headEnd/>
            <a:tailEnd/>
          </a:ln>
        </p:spPr>
        <p:txBody>
          <a:bodyPr>
            <a:spAutoFit/>
          </a:bodyPr>
          <a:lstStyle/>
          <a:p>
            <a:r>
              <a:rPr lang="ro-RO" sz="1000"/>
              <a:t>Examenul de bacalaureat 201</a:t>
            </a:r>
            <a:r>
              <a:rPr lang="en-US" sz="1000"/>
              <a:t>2</a:t>
            </a:r>
            <a:endParaRPr lang="ro-RO" sz="1000"/>
          </a:p>
          <a:p>
            <a:r>
              <a:rPr lang="ro-RO" sz="1000"/>
              <a:t>Proba de evaluare a competentelor digitale  - document de lucru</a:t>
            </a:r>
          </a:p>
          <a:p>
            <a:pPr>
              <a:spcBef>
                <a:spcPct val="50000"/>
              </a:spcBef>
            </a:pPr>
            <a:endParaRPr lang="en-GB" sz="1000"/>
          </a:p>
        </p:txBody>
      </p:sp>
      <p:pic>
        <p:nvPicPr>
          <p:cNvPr id="3081" name="Picture 9" descr="comp_i"/>
          <p:cNvPicPr>
            <a:picLocks noChangeAspect="1" noChangeArrowheads="1"/>
          </p:cNvPicPr>
          <p:nvPr/>
        </p:nvPicPr>
        <p:blipFill>
          <a:blip r:embed="rId2" cstate="print"/>
          <a:srcRect/>
          <a:stretch>
            <a:fillRect/>
          </a:stretch>
        </p:blipFill>
        <p:spPr bwMode="auto">
          <a:xfrm>
            <a:off x="5148263" y="1484313"/>
            <a:ext cx="3600450" cy="3600450"/>
          </a:xfrm>
          <a:prstGeom prst="rect">
            <a:avLst/>
          </a:prstGeom>
          <a:noFill/>
          <a:ln w="9525">
            <a:noFill/>
            <a:miter lim="800000"/>
            <a:headEnd/>
            <a:tailEnd/>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Content Placeholder 2"/>
          <p:cNvSpPr>
            <a:spLocks noGrp="1"/>
          </p:cNvSpPr>
          <p:nvPr>
            <p:ph idx="1"/>
          </p:nvPr>
        </p:nvSpPr>
        <p:spPr>
          <a:xfrm>
            <a:off x="457200" y="857250"/>
            <a:ext cx="8229600" cy="5268913"/>
          </a:xfrm>
        </p:spPr>
        <p:txBody>
          <a:bodyPr/>
          <a:lstStyle/>
          <a:p>
            <a:pPr marL="609600" indent="-609600" algn="just" eaLnBrk="1" hangingPunct="1">
              <a:buFont typeface="Calibri" pitchFamily="34" charset="0"/>
              <a:buNone/>
            </a:pPr>
            <a:r>
              <a:rPr lang="ro-RO" sz="1200" smtClean="0">
                <a:latin typeface="Arial" charset="0"/>
              </a:rPr>
              <a:t>Modurile de existenţă ale frumosului. […]</a:t>
            </a:r>
          </a:p>
          <a:p>
            <a:pPr marL="609600" indent="-609600" algn="just" eaLnBrk="1" hangingPunct="1">
              <a:buFont typeface="Calibri" pitchFamily="34" charset="0"/>
              <a:buAutoNum type="arabicPeriod"/>
            </a:pPr>
            <a:r>
              <a:rPr lang="ro-RO" sz="1200" smtClean="0">
                <a:latin typeface="Arial" charset="0"/>
              </a:rPr>
              <a:t>1.	Conjugaţi la toate modurile şi timpurile din tema de perfect, verbele de mai jos: </a:t>
            </a:r>
          </a:p>
          <a:p>
            <a:pPr marL="990600" lvl="1" indent="-533400" algn="just" eaLnBrk="1" hangingPunct="1">
              <a:buFont typeface="Calibri" pitchFamily="34" charset="0"/>
              <a:buAutoNum type="alphaLcParenR"/>
            </a:pPr>
            <a:r>
              <a:rPr lang="ro-RO" sz="1200" smtClean="0">
                <a:latin typeface="Arial" charset="0"/>
              </a:rPr>
              <a:t>excludo, -ere, -si, -sum;</a:t>
            </a:r>
          </a:p>
          <a:p>
            <a:pPr marL="990600" lvl="1" indent="-533400" algn="just" eaLnBrk="1" hangingPunct="1">
              <a:buFont typeface="Calibri" pitchFamily="34" charset="0"/>
              <a:buAutoNum type="alphaLcParenR"/>
            </a:pPr>
            <a:r>
              <a:rPr lang="ro-RO" sz="1200" smtClean="0">
                <a:latin typeface="Arial" charset="0"/>
              </a:rPr>
              <a:t>ostendo, -ere, -ndi, -sum;</a:t>
            </a:r>
          </a:p>
          <a:p>
            <a:pPr marL="990600" lvl="1" indent="-533400" algn="just" eaLnBrk="1" hangingPunct="1">
              <a:buFont typeface="Calibri" pitchFamily="34" charset="0"/>
              <a:buAutoNum type="alphaLcParenR"/>
            </a:pPr>
            <a:r>
              <a:rPr lang="ro-RO" sz="1200" smtClean="0">
                <a:latin typeface="Arial" charset="0"/>
              </a:rPr>
              <a:t>nudo, -are, -avi, -atum.</a:t>
            </a:r>
          </a:p>
          <a:p>
            <a:pPr marL="609600" indent="-609600" algn="just">
              <a:buFont typeface="Arial" charset="0"/>
              <a:buAutoNum type="arabicPeriod"/>
            </a:pPr>
            <a:r>
              <a:rPr lang="ro-RO" sz="1200" smtClean="0">
                <a:latin typeface="Arial" charset="0"/>
              </a:rPr>
              <a:t>Recunoaşteţi următoarele forme verbale şi traduceţi:</a:t>
            </a:r>
            <a:endParaRPr lang="en-US" sz="1200" smtClean="0">
              <a:latin typeface="Arial" charset="0"/>
            </a:endParaRPr>
          </a:p>
          <a:p>
            <a:pPr marL="990600" lvl="1" indent="-533400" algn="just">
              <a:buFont typeface="Arial" charset="0"/>
              <a:buAutoNum type="alphaLcParenR"/>
            </a:pPr>
            <a:r>
              <a:rPr lang="ro-RO" sz="1200" smtClean="0">
                <a:latin typeface="Arial" charset="0"/>
              </a:rPr>
              <a:t>cenavissent;</a:t>
            </a:r>
          </a:p>
          <a:p>
            <a:pPr marL="990600" lvl="1" indent="-533400" algn="just">
              <a:buFont typeface="Arial" charset="0"/>
              <a:buAutoNum type="alphaLcParenR"/>
            </a:pPr>
            <a:r>
              <a:rPr lang="ro-RO" sz="1200" smtClean="0">
                <a:latin typeface="Arial" charset="0"/>
              </a:rPr>
              <a:t>cupivit;</a:t>
            </a:r>
          </a:p>
          <a:p>
            <a:pPr marL="990600" lvl="1" indent="-533400" algn="just">
              <a:buFont typeface="Arial" charset="0"/>
              <a:buAutoNum type="alphaLcParenR"/>
            </a:pPr>
            <a:r>
              <a:rPr lang="ro-RO" sz="1200" smtClean="0">
                <a:latin typeface="Arial" charset="0"/>
              </a:rPr>
              <a:t>colueram;</a:t>
            </a:r>
          </a:p>
          <a:p>
            <a:pPr marL="990600" lvl="1" indent="-533400" algn="just">
              <a:buFont typeface="Arial" charset="0"/>
              <a:buAutoNum type="alphaLcParenR"/>
            </a:pPr>
            <a:r>
              <a:rPr lang="ro-RO" sz="1200" smtClean="0">
                <a:latin typeface="Arial" charset="0"/>
              </a:rPr>
              <a:t>cognoverimus;</a:t>
            </a:r>
          </a:p>
          <a:p>
            <a:pPr marL="990600" lvl="1" indent="-533400" algn="just">
              <a:buFont typeface="Arial" charset="0"/>
              <a:buAutoNum type="alphaLcParenR"/>
            </a:pPr>
            <a:r>
              <a:rPr lang="ro-RO" sz="1200" smtClean="0">
                <a:latin typeface="Arial" charset="0"/>
              </a:rPr>
              <a:t>venerunt;</a:t>
            </a:r>
          </a:p>
          <a:p>
            <a:pPr marL="990600" lvl="1" indent="-533400" algn="just">
              <a:buFont typeface="Arial" charset="0"/>
              <a:buAutoNum type="alphaLcParenR"/>
            </a:pPr>
            <a:r>
              <a:rPr lang="ro-RO" sz="1200" smtClean="0">
                <a:latin typeface="Arial" charset="0"/>
              </a:rPr>
              <a:t>salutaveritis. […]</a:t>
            </a:r>
          </a:p>
          <a:p>
            <a:pPr marL="609600" indent="-609600" algn="just">
              <a:buFont typeface="Arial" charset="0"/>
              <a:buAutoNum type="arabicPeriod"/>
            </a:pPr>
            <a:r>
              <a:rPr lang="ro-RO" sz="1200" smtClean="0">
                <a:latin typeface="Arial" charset="0"/>
              </a:rPr>
              <a:t>Completaţi propoziţiile următoare punând verbele la indicativ perfect. Traduceţi:</a:t>
            </a:r>
            <a:endParaRPr lang="en-US" sz="1200" smtClean="0">
              <a:latin typeface="Arial" charset="0"/>
            </a:endParaRPr>
          </a:p>
          <a:p>
            <a:pPr marL="990600" lvl="1" indent="-533400" algn="just">
              <a:buFont typeface="Arial" charset="0"/>
              <a:buAutoNum type="alphaLcParenR"/>
            </a:pPr>
            <a:r>
              <a:rPr lang="ro-RO" sz="1200" smtClean="0">
                <a:latin typeface="Arial" charset="0"/>
              </a:rPr>
              <a:t>Caesar post pugnam Roma</a:t>
            </a:r>
            <a:r>
              <a:rPr lang="en-US" sz="1200" smtClean="0">
                <a:latin typeface="Arial" charset="0"/>
              </a:rPr>
              <a:t>m</a:t>
            </a:r>
            <a:r>
              <a:rPr lang="ro-RO" sz="1200" smtClean="0">
                <a:latin typeface="Arial" charset="0"/>
              </a:rPr>
              <a:t> venire.</a:t>
            </a:r>
          </a:p>
          <a:p>
            <a:pPr marL="990600" lvl="1" indent="-533400" algn="just">
              <a:buFont typeface="Arial" charset="0"/>
              <a:buAutoNum type="alphaLcParenR"/>
            </a:pPr>
            <a:r>
              <a:rPr lang="ro-RO" sz="1200" smtClean="0">
                <a:latin typeface="Arial" charset="0"/>
              </a:rPr>
              <a:t>Claudius ab adulescentia in villa habitare.</a:t>
            </a:r>
          </a:p>
          <a:p>
            <a:pPr marL="990600" lvl="1" indent="-533400" algn="just">
              <a:buFont typeface="Arial" charset="0"/>
              <a:buAutoNum type="alphaLcParenR"/>
            </a:pPr>
            <a:r>
              <a:rPr lang="ro-RO" sz="1200" smtClean="0">
                <a:latin typeface="Arial" charset="0"/>
              </a:rPr>
              <a:t>Romani longo bello Gallos vincere.</a:t>
            </a:r>
          </a:p>
        </p:txBody>
      </p:sp>
      <p:sp>
        <p:nvSpPr>
          <p:cNvPr id="4099" name="Rectangle 4"/>
          <p:cNvSpPr>
            <a:spLocks noChangeArrowheads="1"/>
          </p:cNvSpPr>
          <p:nvPr/>
        </p:nvSpPr>
        <p:spPr bwMode="auto">
          <a:xfrm>
            <a:off x="539750" y="260350"/>
            <a:ext cx="7848600" cy="396875"/>
          </a:xfrm>
          <a:prstGeom prst="rect">
            <a:avLst/>
          </a:prstGeom>
          <a:noFill/>
          <a:ln w="9525">
            <a:noFill/>
            <a:miter lim="800000"/>
            <a:headEnd/>
            <a:tailEnd/>
          </a:ln>
        </p:spPr>
        <p:txBody>
          <a:bodyPr>
            <a:spAutoFit/>
          </a:bodyPr>
          <a:lstStyle/>
          <a:p>
            <a:r>
              <a:rPr lang="ro-RO" sz="1000"/>
              <a:t>Examenul de bacalaureat 201</a:t>
            </a:r>
            <a:r>
              <a:rPr lang="en-US" sz="1000"/>
              <a:t>2</a:t>
            </a:r>
            <a:endParaRPr lang="ro-RO" sz="1000"/>
          </a:p>
          <a:p>
            <a:r>
              <a:rPr lang="ro-RO" sz="1000"/>
              <a:t>Proba de evaluare a competentelor digitale  - document de lucru</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75</TotalTime>
  <Words>285</Words>
  <Application>Microsoft Office PowerPoint</Application>
  <PresentationFormat>On-screen Show (4:3)</PresentationFormat>
  <Paragraphs>30</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ÎMBRĂCĂMINTEA ROMANILOR</vt:lpstr>
      <vt:lpstr>Slide 2</vt:lpstr>
      <vt:lpstr>Slide 3</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SALARIUL</dc:title>
  <dc:creator>CNEE</dc:creator>
  <cp:lastModifiedBy>Guest</cp:lastModifiedBy>
  <cp:revision>43</cp:revision>
  <dcterms:created xsi:type="dcterms:W3CDTF">2010-01-11T15:51:42Z</dcterms:created>
  <dcterms:modified xsi:type="dcterms:W3CDTF">2012-06-15T12:29:50Z</dcterms:modified>
</cp:coreProperties>
</file>

<file path=docProps/thumbnail.jpeg>
</file>