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91C20F56-B6B6-4CA1-8F82-81265FE79AEE}"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884DD0F1-3990-4352-88E4-521E299BEA40}"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C3AE2E7A-23F3-4E7C-B1E3-1EB6C0FF725B}"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2DC3FF6-F77D-4ADC-B3D2-3576AE635F05}"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0EFFD335-42D6-48CC-984F-48D70F1749C5}"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AB689AC8-AF37-48FD-A982-74FBA3C7280F}"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139F66DC-06AD-4C8F-A5EB-84DE0A5874B1}"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03E3460-86B9-4858-BD8C-B4D4129B1C8E}"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D65B910-35F7-4DFD-95FA-C0F4386C6F99}" type="datetimeFigureOut">
              <a:rPr lang="ro-RO"/>
              <a:pPr>
                <a:defRPr/>
              </a:pPr>
              <a:t>15.06.2012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9D66822D-0772-4E19-9231-5ADD98B77A8C}"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49776995-4DC4-4186-AC6C-3C426007EBA8}"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8B1D7EA1-BB75-4F79-892C-B1D03C37C19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B9B7CF51-F3FF-41CD-9CF1-700DD914CDDA}" type="datetimeFigureOut">
              <a:rPr lang="ro-RO"/>
              <a:pPr>
                <a:defRPr/>
              </a:pPr>
              <a:t>15.06.2012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CB8E8013-31C9-46A0-8CC8-F18AC7E17B16}"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8896902B-B693-406A-BB8B-F1F093FEC633}" type="datetimeFigureOut">
              <a:rPr lang="ro-RO"/>
              <a:pPr>
                <a:defRPr/>
              </a:pPr>
              <a:t>15.06.2012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FAD8783E-5BE7-495A-84EB-36E3124B796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E66008D-F7D9-42C8-90B6-2BB00CCFBE03}" type="datetimeFigureOut">
              <a:rPr lang="ro-RO"/>
              <a:pPr>
                <a:defRPr/>
              </a:pPr>
              <a:t>15.06.2012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67EFB6F2-3B20-4712-913F-9F6D36AF1FF0}"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A53BDB4-3786-433F-9A0E-405BFF6D6C12}"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1FFD6C8A-59F3-4947-8982-1D8BDD93B28E}"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048CB8-D0F2-4066-A2A4-26D1117C46D7}" type="datetimeFigureOut">
              <a:rPr lang="ro-RO"/>
              <a:pPr>
                <a:defRPr/>
              </a:pPr>
              <a:t>15.06.2012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2CABBBC3-7086-4237-AEB9-064931B03188}"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9D20533-AADC-4C7E-8AA7-B2619D00A711}" type="datetimeFigureOut">
              <a:rPr lang="ro-RO"/>
              <a:pPr>
                <a:defRPr/>
              </a:pPr>
              <a:t>15.06.2012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2BB7580-5A93-48EB-A883-562554DAA860}"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rPr>
              <a:t>FRUMOSUL</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Estetică, clasa a XII-a,</a:t>
            </a:r>
            <a:r>
              <a:rPr lang="ro-RO" sz="1000" smtClean="0">
                <a:solidFill>
                  <a:schemeClr val="tx1"/>
                </a:solidFill>
                <a:latin typeface="Arial" charset="0"/>
              </a:rPr>
              <a:t> Adrian Iorgulescu, Doina Pungă, Gheorghe Stroia)</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a:t>
            </a:r>
            <a:r>
              <a:rPr lang="en-US" sz="1000"/>
              <a:t>2</a:t>
            </a:r>
            <a:endParaRPr lang="ro-RO" sz="1000"/>
          </a:p>
          <a:p>
            <a:pPr eaLnBrk="0" hangingPunct="0"/>
            <a:r>
              <a:rPr lang="ro-RO" sz="1000"/>
              <a:t>Proba de evaluare a competentelor digitale  - document de lucru</a:t>
            </a: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ea typeface="Calibri" pitchFamily="34" charset="0"/>
                <a:cs typeface="Arial" charset="0"/>
              </a:rPr>
              <a:t>Categorie fundamentală a esteticii, frumosul reflectă însuşirile şi proprietăţile naturii, vieţii sociale şi ale creaţiilor umane capabile să trezească în personalitatea valorificatoare stări de satisfacţie, emoţie şi bucurie estetică, precum şi aptitudinile şi înzestrările specifice ale fiinţei omeneşti generatoare a sentimentelor de plăcere şi admiraţie. Frumosul oglindeşte deopotrivă ordinea lumii exterioare, obiective şi armonia trăirilor interioare, subiective, sociabilitatea şi individualitatea omului, îmbinând planul senzorialităţii afective cu cel al raţionalităţii lucide în efortul de a obţine o imagine globală unitară asupra condiţiei umane. </a:t>
            </a:r>
            <a:r>
              <a:rPr lang="en-US" sz="1200" smtClean="0">
                <a:solidFill>
                  <a:srgbClr val="000000"/>
                </a:solidFill>
                <a:latin typeface="Arial" charset="0"/>
                <a:ea typeface="Calibri" pitchFamily="34" charset="0"/>
                <a:cs typeface="Arial" charset="0"/>
              </a:rPr>
              <a:t>[…]</a:t>
            </a:r>
            <a:endParaRPr lang="ro-RO" sz="1200" smtClean="0">
              <a:solidFill>
                <a:srgbClr val="000000"/>
              </a:solidFill>
              <a:latin typeface="Arial" charset="0"/>
              <a:ea typeface="Calibri" pitchFamily="34" charset="0"/>
              <a:cs typeface="Arial" charset="0"/>
            </a:endParaRPr>
          </a:p>
          <a:p>
            <a:pPr marL="0" indent="542925" algn="just">
              <a:buFont typeface="Arial" charset="0"/>
              <a:buNone/>
            </a:pPr>
            <a:r>
              <a:rPr lang="ro-RO" sz="1200" smtClean="0">
                <a:solidFill>
                  <a:srgbClr val="000000"/>
                </a:solidFill>
                <a:latin typeface="Arial" charset="0"/>
                <a:ea typeface="Calibri" pitchFamily="34" charset="0"/>
                <a:cs typeface="Arial" charset="0"/>
              </a:rPr>
              <a:t>Pe plan european, primele reflecţii asupra frumosului s-au ivit în orizontul spiritual elen. Întrebându-se „ce e frumosul</a:t>
            </a:r>
            <a:r>
              <a:rPr lang="en-US" sz="1200" smtClean="0">
                <a:solidFill>
                  <a:srgbClr val="000000"/>
                </a:solidFill>
                <a:latin typeface="Arial" charset="0"/>
                <a:ea typeface="Calibri" pitchFamily="34" charset="0"/>
                <a:cs typeface="Arial" charset="0"/>
              </a:rPr>
              <a:t>?</a:t>
            </a:r>
            <a:r>
              <a:rPr lang="ro-RO" sz="1200" smtClean="0">
                <a:solidFill>
                  <a:srgbClr val="000000"/>
                </a:solidFill>
                <a:latin typeface="Arial" charset="0"/>
                <a:ea typeface="Calibri" pitchFamily="34" charset="0"/>
                <a:cs typeface="Arial" charset="0"/>
              </a:rPr>
              <a:t>”, Platon îl aprecia ca pe un lucru folositor, potrivit scopului său, făcut cu meşteşug şi care produce o plăcere recepţionată cu ajutorul văzului şi auzului.</a:t>
            </a:r>
          </a:p>
          <a:p>
            <a:pPr marL="0" indent="542925" algn="just">
              <a:buFont typeface="Arial" charset="0"/>
              <a:buNone/>
            </a:pPr>
            <a:r>
              <a:rPr lang="ro-RO" sz="1200" smtClean="0">
                <a:solidFill>
                  <a:srgbClr val="000000"/>
                </a:solidFill>
                <a:latin typeface="Arial" charset="0"/>
                <a:ea typeface="Calibri" pitchFamily="34" charset="0"/>
                <a:cs typeface="Arial" charset="0"/>
              </a:rPr>
              <a:t>Pentru el, ca şi pentru mulţi alţii, nu toate plăcerile sunt estetice, ci numai acelea care ţin de simţurile superioare, singurele apte să asigure o stare agreabilă, de desfătare spirituală.</a:t>
            </a:r>
          </a:p>
          <a:p>
            <a:pPr marL="0" indent="542925" algn="just">
              <a:buFont typeface="Arial" charset="0"/>
              <a:buNone/>
            </a:pPr>
            <a:r>
              <a:rPr lang="ro-RO" sz="1200" smtClean="0">
                <a:solidFill>
                  <a:srgbClr val="000000"/>
                </a:solidFill>
                <a:latin typeface="Arial" charset="0"/>
                <a:ea typeface="Calibri" pitchFamily="34" charset="0"/>
                <a:cs typeface="Arial" charset="0"/>
              </a:rPr>
              <a:t>„Nu trebuie să năzuieşti către orice plăcere, spunea Democrit, ci numai către plăcerea pentru ceea ce este frumos”.</a:t>
            </a:r>
          </a:p>
          <a:p>
            <a:pPr marL="0" indent="542925" algn="just">
              <a:buFont typeface="Arial" charset="0"/>
              <a:buNone/>
            </a:pPr>
            <a:r>
              <a:rPr lang="ro-RO" sz="1200" smtClean="0">
                <a:solidFill>
                  <a:srgbClr val="000000"/>
                </a:solidFill>
                <a:latin typeface="Arial" charset="0"/>
                <a:ea typeface="Calibri" pitchFamily="34" charset="0"/>
                <a:cs typeface="Arial" charset="0"/>
              </a:rPr>
              <a:t>Deşi de natură ideală, abstractă, plasat ca arhetip universal în zonele ideii pure, frumosul, afirma Platon, are strânse contacte cu binele, „identificându-se pretutindeni cu măsura şi proporţia”.</a:t>
            </a:r>
            <a:r>
              <a:rPr lang="en-US" sz="1200" smtClean="0">
                <a:solidFill>
                  <a:srgbClr val="000000"/>
                </a:solidFill>
                <a:latin typeface="Arial" charset="0"/>
                <a:ea typeface="Calibri" pitchFamily="34" charset="0"/>
                <a:cs typeface="Arial" charset="0"/>
              </a:rPr>
              <a:t> </a:t>
            </a:r>
            <a:endParaRPr lang="ro-RO" sz="1200" smtClean="0">
              <a:solidFill>
                <a:srgbClr val="000000"/>
              </a:solidFill>
              <a:latin typeface="Arial" charset="0"/>
              <a:ea typeface="Calibri" pitchFamily="34" charset="0"/>
              <a:cs typeface="Arial" charset="0"/>
            </a:endParaRPr>
          </a:p>
        </p:txBody>
      </p:sp>
      <p:sp>
        <p:nvSpPr>
          <p:cNvPr id="3076"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a:p>
            <a:pPr>
              <a:spcBef>
                <a:spcPct val="50000"/>
              </a:spcBef>
            </a:pPr>
            <a:endParaRPr lang="en-GB" sz="1000"/>
          </a:p>
        </p:txBody>
      </p:sp>
      <p:pic>
        <p:nvPicPr>
          <p:cNvPr id="3080" name="Picture 8"/>
          <p:cNvPicPr>
            <a:picLocks noChangeAspect="1" noChangeArrowheads="1"/>
          </p:cNvPicPr>
          <p:nvPr/>
        </p:nvPicPr>
        <p:blipFill>
          <a:blip r:embed="rId2" cstate="print"/>
          <a:srcRect/>
          <a:stretch>
            <a:fillRect/>
          </a:stretch>
        </p:blipFill>
        <p:spPr bwMode="auto">
          <a:xfrm>
            <a:off x="5292725" y="1773238"/>
            <a:ext cx="3333750" cy="33337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smtClean="0">
                <a:latin typeface="Arial" charset="0"/>
              </a:rPr>
              <a:t>Modurile de existenţă ale frumosului. […]</a:t>
            </a:r>
          </a:p>
          <a:p>
            <a:pPr marL="609600" indent="-609600" algn="just" eaLnBrk="1" hangingPunct="1">
              <a:buFont typeface="Calibri" pitchFamily="34" charset="0"/>
              <a:buAutoNum type="arabicPeriod"/>
            </a:pPr>
            <a:r>
              <a:rPr lang="ro-RO" sz="1200" smtClean="0">
                <a:latin typeface="Arial" charset="0"/>
              </a:rPr>
              <a:t>Frumosul natural, asigurat de existenţa elementelor primordiale: </a:t>
            </a:r>
          </a:p>
          <a:p>
            <a:pPr marL="990600" lvl="1" indent="-533400" algn="just" eaLnBrk="1" hangingPunct="1">
              <a:buFont typeface="Calibri" pitchFamily="34" charset="0"/>
              <a:buAutoNum type="alphaLcParenR"/>
            </a:pPr>
            <a:r>
              <a:rPr lang="ro-RO" sz="1200" smtClean="0">
                <a:latin typeface="Arial" charset="0"/>
              </a:rPr>
              <a:t>mecanice;</a:t>
            </a:r>
          </a:p>
          <a:p>
            <a:pPr marL="990600" lvl="1" indent="-533400" algn="just" eaLnBrk="1" hangingPunct="1">
              <a:buFont typeface="Calibri" pitchFamily="34" charset="0"/>
              <a:buAutoNum type="alphaLcParenR"/>
            </a:pPr>
            <a:r>
              <a:rPr lang="ro-RO" sz="1200" smtClean="0">
                <a:latin typeface="Arial" charset="0"/>
              </a:rPr>
              <a:t>fizice;</a:t>
            </a:r>
          </a:p>
          <a:p>
            <a:pPr marL="990600" lvl="1" indent="-533400" algn="just" eaLnBrk="1" hangingPunct="1">
              <a:buFont typeface="Calibri" pitchFamily="34" charset="0"/>
              <a:buAutoNum type="alphaLcParenR"/>
            </a:pPr>
            <a:r>
              <a:rPr lang="ro-RO" sz="1200" smtClean="0">
                <a:latin typeface="Arial" charset="0"/>
              </a:rPr>
              <a:t>chimice;</a:t>
            </a:r>
          </a:p>
          <a:p>
            <a:pPr marL="990600" lvl="1" indent="-533400" algn="just" eaLnBrk="1" hangingPunct="1">
              <a:buFont typeface="Calibri" pitchFamily="34" charset="0"/>
              <a:buAutoNum type="alphaLcParenR"/>
            </a:pPr>
            <a:r>
              <a:rPr lang="ro-RO" sz="1200" smtClean="0">
                <a:latin typeface="Arial" charset="0"/>
              </a:rPr>
              <a:t>biologice. […]</a:t>
            </a:r>
          </a:p>
          <a:p>
            <a:pPr marL="609600" indent="-609600" algn="just">
              <a:buFont typeface="Arial" charset="0"/>
              <a:buAutoNum type="arabicPeriod"/>
            </a:pPr>
            <a:r>
              <a:rPr lang="ro-RO" sz="1200" smtClean="0">
                <a:latin typeface="Arial" charset="0"/>
              </a:rPr>
              <a:t>Frumosul uman, constituit din:</a:t>
            </a:r>
          </a:p>
          <a:p>
            <a:pPr marL="990600" lvl="1" indent="-533400" algn="just">
              <a:buFont typeface="Arial" charset="0"/>
              <a:buAutoNum type="alphaLcParenR"/>
            </a:pPr>
            <a:r>
              <a:rPr lang="ro-RO" sz="1200" smtClean="0">
                <a:latin typeface="Arial" charset="0"/>
              </a:rPr>
              <a:t>frumuseţea corpului omenesc, alcătuită în principal din elemente naturale, native, dar şi dintr-o îndelungată şlefuire civilizatoare;</a:t>
            </a:r>
          </a:p>
          <a:p>
            <a:pPr marL="990600" lvl="1" indent="-533400" algn="just">
              <a:buFont typeface="Arial" charset="0"/>
              <a:buAutoNum type="alphaLcParenR"/>
            </a:pPr>
            <a:r>
              <a:rPr lang="ro-RO" sz="1200" smtClean="0">
                <a:latin typeface="Arial" charset="0"/>
              </a:rPr>
              <a:t>frumuseţea sufletească, rezultat aproape integral al eforturilor de înnobilare umană;</a:t>
            </a:r>
          </a:p>
          <a:p>
            <a:pPr marL="990600" lvl="1" indent="-533400" algn="just">
              <a:buFont typeface="Arial" charset="0"/>
              <a:buAutoNum type="alphaLcParenR"/>
            </a:pPr>
            <a:r>
              <a:rPr lang="ro-RO" sz="1200" smtClean="0">
                <a:latin typeface="Arial" charset="0"/>
              </a:rPr>
              <a:t>frumuseţea etică a vastelor relaţii dintre oameni [...];</a:t>
            </a:r>
          </a:p>
          <a:p>
            <a:pPr marL="990600" lvl="1" indent="-533400" algn="just">
              <a:buFont typeface="Arial" charset="0"/>
              <a:buAutoNum type="alphaLcParenR"/>
            </a:pPr>
            <a:r>
              <a:rPr lang="ro-RO" sz="1200" smtClean="0">
                <a:latin typeface="Arial" charset="0"/>
              </a:rPr>
              <a:t>frumuseţea ambientală a locului şi rezultatele muncii omeneşti. […]</a:t>
            </a:r>
          </a:p>
          <a:p>
            <a:pPr marL="609600" indent="-609600" algn="just">
              <a:buFont typeface="Arial" charset="0"/>
              <a:buAutoNum type="arabicPeriod"/>
            </a:pPr>
            <a:r>
              <a:rPr lang="ro-RO" sz="1200" smtClean="0">
                <a:latin typeface="Arial" charset="0"/>
              </a:rPr>
              <a:t>Frumosul artistic. Existenţa sa este asigurată […] de:</a:t>
            </a:r>
          </a:p>
          <a:p>
            <a:pPr marL="990600" lvl="1" indent="-533400" algn="just">
              <a:buFont typeface="Arial" charset="0"/>
              <a:buAutoNum type="alphaLcParenR"/>
            </a:pPr>
            <a:r>
              <a:rPr lang="ro-RO" sz="1200" smtClean="0">
                <a:latin typeface="Arial" charset="0"/>
              </a:rPr>
              <a:t>ecourile reflectării frumuseţii din realitate; […]</a:t>
            </a:r>
          </a:p>
          <a:p>
            <a:pPr marL="990600" lvl="1" indent="-533400" algn="just">
              <a:buFont typeface="Arial" charset="0"/>
              <a:buAutoNum type="alphaLcParenR"/>
            </a:pPr>
            <a:r>
              <a:rPr lang="ro-RO" sz="1200" smtClean="0">
                <a:latin typeface="Arial" charset="0"/>
              </a:rPr>
              <a:t>capacităţile demiurgice ale omului de artă care, pornind de la lumea reală, făureşte o realitate nouă.[…]</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423</Words>
  <Application>Microsoft Office PowerPoint</Application>
  <PresentationFormat>On-screen Show (4:3)</PresentationFormat>
  <Paragraphs>28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FRUMOSUL</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Guest</cp:lastModifiedBy>
  <cp:revision>38</cp:revision>
  <dcterms:created xsi:type="dcterms:W3CDTF">2010-01-11T15:51:42Z</dcterms:created>
  <dcterms:modified xsi:type="dcterms:W3CDTF">2012-06-15T12:30:05Z</dcterms:modified>
</cp:coreProperties>
</file>