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308A91FC-4343-45FC-8D20-D24305B307B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886B3F7-FCC6-493E-8125-1535C034712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EBD9457-8C42-4B50-8C10-7BA4E7D6E49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BD74DD4-53D4-4C43-9037-1A2F09F88A1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B38E664-7DE4-430A-BAF2-0CC88AC3627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35ED26AF-1F37-4216-9F64-4B00AA62939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9118757-5EE2-430A-B6A7-20EB6104E58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3CFB479B-905B-4CB5-87D0-B28B6FABD60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2B422C6E-2E6C-420D-8790-837C0F35B9C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152BB481-AE21-474F-95F0-B1597B4DF1B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A856538-DD7E-49A4-90C1-41A281E438A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8CA5A4CA-2872-4555-8C07-9280932003D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3FE32DDC-E424-4F26-A16E-0C195A1D5E6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30425"/>
            <a:ext cx="7772400" cy="917575"/>
          </a:xfrm>
        </p:spPr>
        <p:txBody>
          <a:bodyPr/>
          <a:lstStyle/>
          <a:p>
            <a:pPr eaLnBrk="1" hangingPunct="1"/>
            <a:r>
              <a:rPr lang="ro-RO" sz="1400" b="1" smtClean="0"/>
              <a:t>EXERCIŢII DE RECEPTARE</a:t>
            </a:r>
            <a:endParaRPr lang="en-US" sz="1400" b="1" smtClean="0"/>
          </a:p>
        </p:txBody>
      </p:sp>
      <p:sp>
        <p:nvSpPr>
          <p:cNvPr id="2051" name="Rectangle 3"/>
          <p:cNvSpPr>
            <a:spLocks noGrp="1" noChangeArrowheads="1"/>
          </p:cNvSpPr>
          <p:nvPr>
            <p:ph type="subTitle" idx="1"/>
          </p:nvPr>
        </p:nvSpPr>
        <p:spPr>
          <a:xfrm>
            <a:off x="457200" y="3886200"/>
            <a:ext cx="8153400" cy="609600"/>
          </a:xfrm>
        </p:spPr>
        <p:txBody>
          <a:bodyPr/>
          <a:lstStyle/>
          <a:p>
            <a:pPr eaLnBrk="1" hangingPunct="1"/>
            <a:r>
              <a:rPr lang="ro-RO" sz="1000" smtClean="0"/>
              <a:t>(Adaptat după </a:t>
            </a:r>
            <a:r>
              <a:rPr lang="ro-RO" sz="1000" i="1" smtClean="0"/>
              <a:t>Manualul de Limba şi Literatura Română, clasa a X</a:t>
            </a:r>
            <a:r>
              <a:rPr lang="en-US" sz="1000" i="1" smtClean="0"/>
              <a:t>-a</a:t>
            </a:r>
            <a:r>
              <a:rPr lang="en-US" sz="1000" smtClean="0"/>
              <a:t>, Doina Ru</a:t>
            </a:r>
            <a:r>
              <a:rPr lang="ro-RO" sz="1000" smtClean="0"/>
              <a:t>ş</a:t>
            </a:r>
            <a:r>
              <a:rPr lang="en-US" sz="1000" smtClean="0"/>
              <a:t>ti)</a:t>
            </a:r>
            <a:r>
              <a:rPr lang="en-GB" sz="1000" smtClean="0"/>
              <a:t> </a:t>
            </a:r>
            <a:endParaRPr lang="en-US" sz="1000"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dirty="0" smtClean="0">
                <a:solidFill>
                  <a:schemeClr val="tx2"/>
                </a:solidFill>
              </a:rPr>
              <a:t>Examenul de bacalaureat 2012</a:t>
            </a:r>
            <a:r>
              <a:rPr lang="en-US" sz="1000" dirty="0" smtClean="0"/>
              <a:t> </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dirty="0" smtClean="0"/>
              <a:t>Examenul de 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sz="half" idx="1"/>
          </p:nvPr>
        </p:nvSpPr>
        <p:spPr>
          <a:xfrm>
            <a:off x="457200" y="1371600"/>
            <a:ext cx="4267200" cy="4953000"/>
          </a:xfrm>
        </p:spPr>
        <p:txBody>
          <a:bodyPr/>
          <a:lstStyle/>
          <a:p>
            <a:pPr marL="0" indent="177800" algn="just" eaLnBrk="1" hangingPunct="1">
              <a:lnSpc>
                <a:spcPct val="80000"/>
              </a:lnSpc>
              <a:buFontTx/>
              <a:buNone/>
            </a:pPr>
            <a:r>
              <a:rPr lang="ro-RO" sz="1200" smtClean="0"/>
              <a:t>În abordarea unui text literar există mai multe elemente care determină natura exegezei. În funcţie de bagajul intelectual al interpretului, dar şi de gusturile şi personalitatea lui, într-un text pot fi urmărite ideile estetice, simbolurile literare, planul stilistic sau semnificaţia filozofică. </a:t>
            </a:r>
          </a:p>
          <a:p>
            <a:pPr marL="0" indent="177800" algn="just" eaLnBrk="1" hangingPunct="1">
              <a:lnSpc>
                <a:spcPct val="80000"/>
              </a:lnSpc>
              <a:buFontTx/>
              <a:buNone/>
            </a:pPr>
            <a:r>
              <a:rPr lang="ro-RO" sz="1200" smtClean="0"/>
              <a:t>Pentru a clarifica această afirmaţie oferim trei tipuri de interpretare pornind de la unul dintre cele mai discutate romane: Doamna Bovary de G. Flaubert. […]</a:t>
            </a:r>
          </a:p>
          <a:p>
            <a:pPr marL="0" indent="177800" algn="just" eaLnBrk="1" hangingPunct="1">
              <a:lnSpc>
                <a:spcPct val="80000"/>
              </a:lnSpc>
              <a:buFontTx/>
              <a:buNone/>
            </a:pPr>
            <a:r>
              <a:rPr lang="ro-RO" sz="1200" smtClean="0"/>
              <a:t>OPINIA CRITICII LITERARE: “Flaubert nu-i demonstrează nimic cititorului său, ci, prin inventarea unei poetici a clişeului, îl pune în situaţia de a-şi face demonstraţia singur.</a:t>
            </a:r>
          </a:p>
          <a:p>
            <a:pPr marL="0" indent="177800" algn="just" eaLnBrk="1" hangingPunct="1">
              <a:lnSpc>
                <a:spcPct val="80000"/>
              </a:lnSpc>
              <a:buFontTx/>
              <a:buNone/>
            </a:pPr>
            <a:r>
              <a:rPr lang="ro-RO" sz="1200" smtClean="0"/>
              <a:t>lată un alt mod posibil de a-i defini impersonalitatea, văzută de critica tradiţională de obicei dintr-un unghi psihologizant (ca impasibilitate, ca ironie, de asemenea), care nu este de ignorat, dar care nu poate da seama de caracterul specific al operei impersonale (această insuficienţă devine evidentă ori de câte ori se încearcă a se explica psihologizant sensul paradoxalei declaraţii: Madame Bovary c'est moi)" — Irina Mavrodin – Introducere ... Doamna Bovary de G. Flaubert, Ed. Univers, 1979, p. 26. </a:t>
            </a:r>
          </a:p>
          <a:p>
            <a:pPr marL="0" indent="177800" algn="just" eaLnBrk="1" hangingPunct="1">
              <a:lnSpc>
                <a:spcPct val="80000"/>
              </a:lnSpc>
              <a:buFontTx/>
              <a:buNone/>
            </a:pPr>
            <a:r>
              <a:rPr lang="ro-RO" sz="1200" smtClean="0"/>
              <a:t>OPINIA ESTETICĂ: “Sunt multe opere care tratează mai adânc problemele lui Shakespeare şi ale lui Dostoievski, dar n-au stârnit nici o discuţie, fiindcă aceste opere nu existau esteticeşte. Conţinutul e pus în clipa naşterii operei de artă, nu înaintea ei. […] - G. Călinescu - Pagini de estetică, Ed.Albatros, 1990, p. 73. […]</a:t>
            </a:r>
          </a:p>
        </p:txBody>
      </p:sp>
      <p:pic>
        <p:nvPicPr>
          <p:cNvPr id="3078" name="Picture 6"/>
          <p:cNvPicPr>
            <a:picLocks noChangeAspect="1" noChangeArrowheads="1"/>
          </p:cNvPicPr>
          <p:nvPr/>
        </p:nvPicPr>
        <p:blipFill>
          <a:blip r:embed="rId2" cstate="print"/>
          <a:srcRect/>
          <a:stretch>
            <a:fillRect/>
          </a:stretch>
        </p:blipFill>
        <p:spPr bwMode="auto">
          <a:xfrm>
            <a:off x="5029200" y="1600200"/>
            <a:ext cx="3600450" cy="36004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GB" sz="1000" dirty="0" smtClean="0"/>
          </a:p>
        </p:txBody>
      </p:sp>
      <p:sp>
        <p:nvSpPr>
          <p:cNvPr id="4099" name="Rectangle 3"/>
          <p:cNvSpPr>
            <a:spLocks noGrp="1" noChangeArrowheads="1"/>
          </p:cNvSpPr>
          <p:nvPr>
            <p:ph type="body" idx="1"/>
          </p:nvPr>
        </p:nvSpPr>
        <p:spPr>
          <a:xfrm>
            <a:off x="457200" y="1600200"/>
            <a:ext cx="8229600" cy="4953000"/>
          </a:xfrm>
        </p:spPr>
        <p:txBody>
          <a:bodyPr/>
          <a:lstStyle/>
          <a:p>
            <a:pPr marL="609600" indent="-609600" eaLnBrk="1" hangingPunct="1">
              <a:buFontTx/>
              <a:buNone/>
            </a:pPr>
            <a:r>
              <a:rPr lang="ro-RO" sz="1200" smtClean="0"/>
              <a:t>Test distractiv: Ai aptitudini de critic, de estetician ori de filozof?</a:t>
            </a:r>
            <a:endParaRPr lang="en-GB" sz="1200" smtClean="0"/>
          </a:p>
          <a:p>
            <a:pPr marL="609600" indent="-609600" eaLnBrk="1" hangingPunct="1">
              <a:buFontTx/>
              <a:buAutoNum type="arabicPeriod"/>
            </a:pPr>
            <a:r>
              <a:rPr lang="ro-RO" sz="1200" smtClean="0"/>
              <a:t>Eşti strigat pe stradă; vocea îţi este necunoscută, însă rosteşte numele tău întreg. Ca să vezi cine te strigă trebuie să te întorci. Ce faci ? </a:t>
            </a:r>
            <a:endParaRPr lang="en-GB" sz="1200" smtClean="0"/>
          </a:p>
          <a:p>
            <a:pPr marL="990600" lvl="1" indent="-533400" eaLnBrk="1" hangingPunct="1">
              <a:buFontTx/>
              <a:buAutoNum type="alphaLcParenR"/>
            </a:pPr>
            <a:r>
              <a:rPr lang="ro-RO" sz="1200" smtClean="0"/>
              <a:t>te prefaci că nu auzi; </a:t>
            </a:r>
            <a:endParaRPr lang="en-GB" sz="1200" smtClean="0"/>
          </a:p>
          <a:p>
            <a:pPr marL="990600" lvl="1" indent="-533400" eaLnBrk="1" hangingPunct="1">
              <a:buFontTx/>
              <a:buAutoNum type="alphaLcParenR"/>
            </a:pPr>
            <a:r>
              <a:rPr lang="ro-RO" sz="1200" smtClean="0"/>
              <a:t>te întorci şi încerci să descoperi persoana care te strigă;</a:t>
            </a:r>
            <a:endParaRPr lang="en-GB" sz="1200" smtClean="0"/>
          </a:p>
          <a:p>
            <a:pPr marL="990600" lvl="1" indent="-533400" eaLnBrk="1" hangingPunct="1">
              <a:buFontTx/>
              <a:buAutoNum type="alphaLcParenR"/>
            </a:pPr>
            <a:r>
              <a:rPr lang="ro-RO" sz="1200" smtClean="0"/>
              <a:t>mergi foarte încet şi aştepţi să te ajungă din urmă.</a:t>
            </a:r>
            <a:endParaRPr lang="en-GB" sz="1200" smtClean="0"/>
          </a:p>
          <a:p>
            <a:pPr marL="609600" indent="-609600" eaLnBrk="1" hangingPunct="1">
              <a:buFontTx/>
              <a:buAutoNum type="arabicPeriod"/>
            </a:pPr>
            <a:r>
              <a:rPr lang="ro-RO" sz="1200" smtClean="0"/>
              <a:t>Se face o chetă pentru un coleg care are nevoie de ajutor. </a:t>
            </a:r>
            <a:endParaRPr lang="en-GB" sz="1200" smtClean="0"/>
          </a:p>
          <a:p>
            <a:pPr marL="990600" lvl="1" indent="-533400" eaLnBrk="1" hangingPunct="1">
              <a:buFontTx/>
              <a:buAutoNum type="alphaLcParenR"/>
            </a:pPr>
            <a:r>
              <a:rPr lang="ro-RO" sz="1200" smtClean="0"/>
              <a:t>întrebi pentru ce se strâng banii şi apoi contribui; </a:t>
            </a:r>
            <a:endParaRPr lang="en-GB" sz="1200" smtClean="0"/>
          </a:p>
          <a:p>
            <a:pPr marL="990600" lvl="1" indent="-533400" eaLnBrk="1" hangingPunct="1">
              <a:buFontTx/>
              <a:buAutoNum type="alphaLcParenR"/>
            </a:pPr>
            <a:r>
              <a:rPr lang="ro-RO" sz="1200" smtClean="0"/>
              <a:t>cotizezi fără să întrebi; </a:t>
            </a:r>
            <a:endParaRPr lang="en-GB" sz="1200" smtClean="0"/>
          </a:p>
          <a:p>
            <a:pPr marL="990600" lvl="1" indent="-533400" eaLnBrk="1" hangingPunct="1">
              <a:buFontTx/>
              <a:buAutoNum type="alphaLcParenR"/>
            </a:pPr>
            <a:r>
              <a:rPr lang="ro-RO" sz="1200" smtClean="0"/>
              <a:t>nu participi.</a:t>
            </a:r>
            <a:endParaRPr lang="en-GB" sz="1200" smtClean="0"/>
          </a:p>
          <a:p>
            <a:pPr marL="609600" indent="-609600" eaLnBrk="1" hangingPunct="1">
              <a:buFontTx/>
              <a:buAutoNum type="arabicPeriod"/>
            </a:pPr>
            <a:r>
              <a:rPr lang="ro-RO" sz="1200" smtClean="0"/>
              <a:t>Trebuie să aştepţi două ore într-un campus şcolar; ce variantă alegi dintre următoarele trei posibilităţi ? </a:t>
            </a:r>
            <a:endParaRPr lang="en-GB" sz="1200" smtClean="0"/>
          </a:p>
          <a:p>
            <a:pPr marL="990600" lvl="1" indent="-533400" eaLnBrk="1" hangingPunct="1">
              <a:buFontTx/>
              <a:buAutoNum type="alphaLcParenR"/>
            </a:pPr>
            <a:r>
              <a:rPr lang="ro-RO" sz="1200" smtClean="0"/>
              <a:t>citeşti o carte; </a:t>
            </a:r>
            <a:endParaRPr lang="en-GB" sz="1200" smtClean="0"/>
          </a:p>
          <a:p>
            <a:pPr marL="990600" lvl="1" indent="-533400" eaLnBrk="1" hangingPunct="1">
              <a:buFontTx/>
              <a:buAutoNum type="alphaLcParenR"/>
            </a:pPr>
            <a:r>
              <a:rPr lang="ro-RO" sz="1200" smtClean="0"/>
              <a:t>te uiţi la tv.; </a:t>
            </a:r>
            <a:endParaRPr lang="en-GB" sz="1200" smtClean="0"/>
          </a:p>
          <a:p>
            <a:pPr marL="990600" lvl="1" indent="-533400" eaLnBrk="1" hangingPunct="1">
              <a:buFontTx/>
              <a:buAutoNum type="alphaLcParenR"/>
            </a:pPr>
            <a:r>
              <a:rPr lang="ro-RO" sz="1200" smtClean="0"/>
              <a:t>stai de vorbă cu cineva.</a:t>
            </a:r>
            <a:r>
              <a:rPr lang="en-GB" sz="1200" smtClean="0"/>
              <a:t>[…]</a:t>
            </a:r>
            <a:endParaRPr lang="ro-RO"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87</TotalTime>
  <Words>437</Words>
  <Application>Microsoft Office PowerPoint</Application>
  <PresentationFormat>On-screen Show (4:3)</PresentationFormat>
  <Paragraphs>23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EXERCIŢII DE RECEPTARE</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EXERCIŢII DE RECEPTARE</dc:title>
  <dc:creator>CNEE</dc:creator>
  <cp:lastModifiedBy>Guest</cp:lastModifiedBy>
  <cp:revision>26</cp:revision>
  <cp:lastPrinted>1601-01-01T00:00:00Z</cp:lastPrinted>
  <dcterms:created xsi:type="dcterms:W3CDTF">1601-01-01T00:00:00Z</dcterms:created>
  <dcterms:modified xsi:type="dcterms:W3CDTF">2012-06-18T13:32:39Z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