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ro-RO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7" d="100"/>
          <a:sy n="97" d="100"/>
        </p:scale>
        <p:origin x="-1042" y="-91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ro-R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8B2F8D-62F4-4251-A697-56695BC6802C}" type="datetimeFigureOut">
              <a:rPr lang="ro-RO"/>
              <a:pPr>
                <a:defRPr/>
              </a:pPr>
              <a:t>15.06.2012</a:t>
            </a:fld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o-R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DF194D-EB78-4C0D-8299-1D3FD4465138}" type="slidenum">
              <a:rPr lang="ro-RO"/>
              <a:pPr>
                <a:defRPr/>
              </a:pPr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71C697-3E26-4202-99D2-80927D97716E}" type="datetimeFigureOut">
              <a:rPr lang="ro-RO"/>
              <a:pPr>
                <a:defRPr/>
              </a:pPr>
              <a:t>15.06.2012</a:t>
            </a:fld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o-R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D2CBF4-9C12-4882-A9CD-14AA1370C178}" type="slidenum">
              <a:rPr lang="ro-RO"/>
              <a:pPr>
                <a:defRPr/>
              </a:pPr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46C486-EC6B-48F4-A4EE-2701329CC033}" type="datetimeFigureOut">
              <a:rPr lang="ro-RO"/>
              <a:pPr>
                <a:defRPr/>
              </a:pPr>
              <a:t>15.06.2012</a:t>
            </a:fld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o-R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1C1B77-0632-438C-B01E-A6B302386B93}" type="slidenum">
              <a:rPr lang="ro-RO"/>
              <a:pPr>
                <a:defRPr/>
              </a:pPr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4AC5F2-356A-4937-9C7A-BEDFA21684AE}" type="datetimeFigureOut">
              <a:rPr lang="ro-RO"/>
              <a:pPr>
                <a:defRPr/>
              </a:pPr>
              <a:t>15.06.2012</a:t>
            </a:fld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o-R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7B285D-8AF3-4167-84AA-7E1C7AD6102B}" type="slidenum">
              <a:rPr lang="ro-RO"/>
              <a:pPr>
                <a:defRPr/>
              </a:pPr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D045DC-94F7-4A06-AC62-BFA3318B1804}" type="datetimeFigureOut">
              <a:rPr lang="ro-RO"/>
              <a:pPr>
                <a:defRPr/>
              </a:pPr>
              <a:t>15.06.2012</a:t>
            </a:fld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o-R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54EABD-84C1-48F6-8301-8BC792B1D9E7}" type="slidenum">
              <a:rPr lang="ro-RO"/>
              <a:pPr>
                <a:defRPr/>
              </a:pPr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E10E3B-C545-4B49-906C-9F16900B4BC1}" type="datetimeFigureOut">
              <a:rPr lang="ro-RO"/>
              <a:pPr>
                <a:defRPr/>
              </a:pPr>
              <a:t>15.06.2012</a:t>
            </a:fld>
            <a:endParaRPr lang="ro-RO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o-RO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2B7C6C-2035-49ED-8AD8-1E3AB57D69AF}" type="slidenum">
              <a:rPr lang="ro-RO"/>
              <a:pPr>
                <a:defRPr/>
              </a:pPr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FEBAA9-F8D0-406C-BEB2-7EFEE1D09BDD}" type="datetimeFigureOut">
              <a:rPr lang="ro-RO"/>
              <a:pPr>
                <a:defRPr/>
              </a:pPr>
              <a:t>15.06.2012</a:t>
            </a:fld>
            <a:endParaRPr lang="ro-RO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o-RO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819C90-3840-4F90-A690-EADD62BD8C0E}" type="slidenum">
              <a:rPr lang="ro-RO"/>
              <a:pPr>
                <a:defRPr/>
              </a:pPr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59409C-37A0-42A3-9071-F29F1ACF41D1}" type="datetimeFigureOut">
              <a:rPr lang="ro-RO"/>
              <a:pPr>
                <a:defRPr/>
              </a:pPr>
              <a:t>15.06.2012</a:t>
            </a:fld>
            <a:endParaRPr lang="ro-RO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o-RO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E0D6F2-DE28-4577-B710-B920851F0679}" type="slidenum">
              <a:rPr lang="ro-RO"/>
              <a:pPr>
                <a:defRPr/>
              </a:pPr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3BF346-73C9-4ACA-8030-50EC26BABB12}" type="datetimeFigureOut">
              <a:rPr lang="ro-RO"/>
              <a:pPr>
                <a:defRPr/>
              </a:pPr>
              <a:t>15.06.2012</a:t>
            </a:fld>
            <a:endParaRPr lang="ro-RO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o-RO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D01164-1EF5-44AB-B78B-E141341CB96D}" type="slidenum">
              <a:rPr lang="ro-RO"/>
              <a:pPr>
                <a:defRPr/>
              </a:pPr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69DA2E-A2EA-4DB5-BBE4-70D8354AFF4D}" type="datetimeFigureOut">
              <a:rPr lang="ro-RO"/>
              <a:pPr>
                <a:defRPr/>
              </a:pPr>
              <a:t>15.06.2012</a:t>
            </a:fld>
            <a:endParaRPr lang="ro-RO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o-RO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92A1F7-1A12-46C7-850A-453CEBB9A8E3}" type="slidenum">
              <a:rPr lang="ro-RO"/>
              <a:pPr>
                <a:defRPr/>
              </a:pPr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o-RO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D1BD5B-DB83-4CF7-949A-46088F01F072}" type="datetimeFigureOut">
              <a:rPr lang="ro-RO"/>
              <a:pPr>
                <a:defRPr/>
              </a:pPr>
              <a:t>15.06.2012</a:t>
            </a:fld>
            <a:endParaRPr lang="ro-RO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o-RO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40AE56-3628-4B95-A438-B4ABC7F6FA4F}" type="slidenum">
              <a:rPr lang="ro-RO"/>
              <a:pPr>
                <a:defRPr/>
              </a:pPr>
              <a:t>‹#›</a:t>
            </a:fld>
            <a:endParaRPr lang="ro-RO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ro-RO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DD7AFA2-0732-4A89-B9B6-6A3702B70DA0}" type="datetimeFigureOut">
              <a:rPr lang="ro-RO"/>
              <a:pPr>
                <a:defRPr/>
              </a:pPr>
              <a:t>15.06.2012</a:t>
            </a:fld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o-R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CACE265-F06E-419C-A9FD-A88C39912755}" type="slidenum">
              <a:rPr lang="ro-RO"/>
              <a:pPr>
                <a:defRPr/>
              </a:pPr>
              <a:t>‹#›</a:t>
            </a:fld>
            <a:endParaRPr lang="ro-RO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o-R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ro-RO" sz="1400" b="1" smtClean="0">
                <a:solidFill>
                  <a:srgbClr val="000000"/>
                </a:solidFill>
                <a:latin typeface="Arial" charset="0"/>
                <a:ea typeface="Calibri" pitchFamily="34" charset="0"/>
                <a:cs typeface="Arial" charset="0"/>
              </a:rPr>
              <a:t>PRĂJITURI CU FRIŞCĂ</a:t>
            </a:r>
          </a:p>
        </p:txBody>
      </p:sp>
      <p:sp>
        <p:nvSpPr>
          <p:cNvPr id="2051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685800"/>
          </a:xfrm>
        </p:spPr>
        <p:txBody>
          <a:bodyPr/>
          <a:lstStyle/>
          <a:p>
            <a:pPr eaLnBrk="1" hangingPunct="1"/>
            <a:r>
              <a:rPr lang="ro-RO" sz="1000" smtClean="0">
                <a:solidFill>
                  <a:schemeClr val="tx1"/>
                </a:solidFill>
                <a:latin typeface="Arial" charset="0"/>
              </a:rPr>
              <a:t>(Adaptat după </a:t>
            </a:r>
            <a:r>
              <a:rPr lang="ro-RO" sz="1000" i="1" smtClean="0">
                <a:solidFill>
                  <a:schemeClr val="tx1"/>
                </a:solidFill>
                <a:latin typeface="Arial" charset="0"/>
              </a:rPr>
              <a:t>Manualul pentru calificarea Cofetar – Patiser,  Anul de completare</a:t>
            </a:r>
            <a:r>
              <a:rPr lang="ro-RO" sz="1000" smtClean="0">
                <a:solidFill>
                  <a:schemeClr val="tx1"/>
                </a:solidFill>
                <a:latin typeface="Arial" charset="0"/>
              </a:rPr>
              <a:t>, coord. Cristian Dincă)</a:t>
            </a:r>
            <a:r>
              <a:rPr lang="en-GB" sz="1000" smtClean="0">
                <a:solidFill>
                  <a:schemeClr val="tx1"/>
                </a:solidFill>
                <a:latin typeface="Arial" charset="0"/>
              </a:rPr>
              <a:t> </a:t>
            </a:r>
            <a:endParaRPr lang="ro-RO" sz="1000" smtClean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052" name="Rectangle 1"/>
          <p:cNvSpPr>
            <a:spLocks noChangeArrowheads="1"/>
          </p:cNvSpPr>
          <p:nvPr/>
        </p:nvSpPr>
        <p:spPr bwMode="auto">
          <a:xfrm>
            <a:off x="214313" y="571500"/>
            <a:ext cx="8605837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o-RO" sz="1000" dirty="0"/>
              <a:t>Examenul de bacalaureat 201</a:t>
            </a:r>
            <a:r>
              <a:rPr lang="en-US" sz="1000" dirty="0"/>
              <a:t>2</a:t>
            </a:r>
            <a:endParaRPr lang="ro-RO" sz="1000" dirty="0"/>
          </a:p>
          <a:p>
            <a:pPr eaLnBrk="0" hangingPunct="0"/>
            <a:r>
              <a:rPr lang="ro-RO" sz="1000" dirty="0"/>
              <a:t>Proba de evaluare a competentelor digitale  - document de lucru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14282" y="6286520"/>
            <a:ext cx="257176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o-RO" sz="1000" dirty="0" smtClean="0"/>
              <a:t>Sesiunea iunie - iulie</a:t>
            </a:r>
            <a:endParaRPr lang="ro-RO" sz="10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Content Placeholder 4"/>
          <p:cNvSpPr>
            <a:spLocks noGrp="1"/>
          </p:cNvSpPr>
          <p:nvPr>
            <p:ph sz="half" idx="1"/>
          </p:nvPr>
        </p:nvSpPr>
        <p:spPr>
          <a:xfrm>
            <a:off x="468313" y="908050"/>
            <a:ext cx="4391025" cy="5554663"/>
          </a:xfrm>
        </p:spPr>
        <p:txBody>
          <a:bodyPr/>
          <a:lstStyle/>
          <a:p>
            <a:pPr marL="0" indent="542925" algn="just">
              <a:buFont typeface="Arial" charset="0"/>
              <a:buNone/>
            </a:pPr>
            <a:r>
              <a:rPr lang="ro-RO" sz="1200" smtClean="0">
                <a:latin typeface="Arial" charset="0"/>
              </a:rPr>
              <a:t>Prăjiturile cu frişcă sunt prăjituri cu o structură eterogenă (în ceea ce priveşte suportul), iar în componenţa lor se foloseşte o mare cantitate de frişcă. Ele se pot prezenta fie la bucată (rotunde, tronconice, sub formă de scafă, pătrate, dreptunghiulare), fie ca piese întregi, paralelipipedice.</a:t>
            </a:r>
          </a:p>
          <a:p>
            <a:pPr marL="0" indent="542925" algn="just">
              <a:buFont typeface="Arial" charset="0"/>
              <a:buNone/>
            </a:pPr>
            <a:r>
              <a:rPr lang="ro-RO" sz="1200" smtClean="0">
                <a:latin typeface="Arial" charset="0"/>
              </a:rPr>
              <a:t>În structura prăjiturii, frişca bătută îndeplineşte următoarele funcţii: componentă de umplere a prăjiturii, înlocuind sau completând crema; componentă a cremei, imprimând structura afânată; component</a:t>
            </a:r>
            <a:r>
              <a:rPr lang="en-US" sz="1200" smtClean="0">
                <a:latin typeface="Arial" charset="0"/>
              </a:rPr>
              <a:t>a</a:t>
            </a:r>
            <a:r>
              <a:rPr lang="ro-RO" sz="1200" smtClean="0">
                <a:latin typeface="Arial" charset="0"/>
              </a:rPr>
              <a:t> pentru</a:t>
            </a:r>
            <a:r>
              <a:rPr lang="en-US" sz="1200" smtClean="0">
                <a:latin typeface="Arial" charset="0"/>
              </a:rPr>
              <a:t> </a:t>
            </a:r>
            <a:r>
              <a:rPr lang="ro-RO" sz="1200" smtClean="0">
                <a:latin typeface="Arial" charset="0"/>
              </a:rPr>
              <a:t>decorare; furnizoare de factori nutritivi. </a:t>
            </a:r>
          </a:p>
          <a:p>
            <a:pPr marL="0" indent="542925" algn="just">
              <a:buFont typeface="Arial" charset="0"/>
              <a:buNone/>
            </a:pPr>
            <a:r>
              <a:rPr lang="ro-RO" sz="1200" smtClean="0">
                <a:latin typeface="Arial" charset="0"/>
              </a:rPr>
              <a:t>Tehnologia prăjiturilor cu frişcă este variată, dar se impune respectarea următoarelor cerinţe: indiferent de funcţie, frişca se foloseşte bătută, iar baterea se face în momentul utilizării; dacă este o componentă a cremei, frişca trebuie însoţită de gelatină care are rolul de a stabiliza structura spumoasă; dacă este utilizată la decorare, se va turna cu puţin timp înaintea expedierii spre vânzare, cu poşul cu spriţ mare (pentru a evita eliminarea aerului şi a umidităţii prin presarea intensă a poşului). […]</a:t>
            </a:r>
          </a:p>
          <a:p>
            <a:pPr marL="0" indent="542925" algn="just">
              <a:buFont typeface="Arial" charset="0"/>
              <a:buNone/>
            </a:pPr>
            <a:r>
              <a:rPr lang="ro-RO" sz="1200" smtClean="0">
                <a:latin typeface="Arial" charset="0"/>
              </a:rPr>
              <a:t>Întreaga structură a prăjiturilor cu frişcă este un concentrat de factori nutritivi cu valoare biologică mare, proteine complete, lipide emulsionate, vitaminele liposolubile A şi D, substanţe minerale (Ca, P, Fe) glucide simple.</a:t>
            </a:r>
          </a:p>
          <a:p>
            <a:pPr marL="0" indent="542925" algn="just">
              <a:buFont typeface="Arial" charset="0"/>
              <a:buNone/>
            </a:pPr>
            <a:r>
              <a:rPr lang="ro-RO" sz="1200" smtClean="0">
                <a:latin typeface="Arial" charset="0"/>
              </a:rPr>
              <a:t>Frişca bătută, element de bază, participă la întregirea sau echilibrarea valorii alimentare a prăjiturilor </a:t>
            </a:r>
            <a:r>
              <a:rPr lang="en-US" sz="1200" smtClean="0">
                <a:latin typeface="Arial" charset="0"/>
              </a:rPr>
              <a:t>din</a:t>
            </a:r>
            <a:r>
              <a:rPr lang="ro-RO" sz="1200" smtClean="0">
                <a:latin typeface="Arial" charset="0"/>
              </a:rPr>
              <a:t> frişcă.</a:t>
            </a:r>
          </a:p>
        </p:txBody>
      </p:sp>
      <p:sp>
        <p:nvSpPr>
          <p:cNvPr id="3076" name="Text Box 5"/>
          <p:cNvSpPr txBox="1">
            <a:spLocks noChangeArrowheads="1"/>
          </p:cNvSpPr>
          <p:nvPr/>
        </p:nvSpPr>
        <p:spPr bwMode="auto">
          <a:xfrm>
            <a:off x="539750" y="260350"/>
            <a:ext cx="8353425" cy="62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o-RO" sz="1000"/>
              <a:t>Examenul de bacalaureat 201</a:t>
            </a:r>
            <a:r>
              <a:rPr lang="en-US" sz="1000"/>
              <a:t>2</a:t>
            </a:r>
            <a:endParaRPr lang="ro-RO" sz="1000"/>
          </a:p>
          <a:p>
            <a:r>
              <a:rPr lang="ro-RO" sz="1000"/>
              <a:t>Proba de evaluare a competentelor digitale  - document de lucru</a:t>
            </a:r>
          </a:p>
          <a:p>
            <a:pPr>
              <a:spcBef>
                <a:spcPct val="50000"/>
              </a:spcBef>
            </a:pPr>
            <a:endParaRPr lang="en-GB" sz="1000"/>
          </a:p>
        </p:txBody>
      </p:sp>
      <p:pic>
        <p:nvPicPr>
          <p:cNvPr id="3079" name="Picture 7" descr="comp_i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08625" y="1557338"/>
            <a:ext cx="2676525" cy="267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Content Placeholder 2"/>
          <p:cNvSpPr>
            <a:spLocks noGrp="1"/>
          </p:cNvSpPr>
          <p:nvPr>
            <p:ph idx="1"/>
          </p:nvPr>
        </p:nvSpPr>
        <p:spPr>
          <a:xfrm>
            <a:off x="457200" y="857250"/>
            <a:ext cx="8229600" cy="5268913"/>
          </a:xfrm>
        </p:spPr>
        <p:txBody>
          <a:bodyPr/>
          <a:lstStyle/>
          <a:p>
            <a:pPr marL="609600" indent="-609600" algn="just" eaLnBrk="1" hangingPunct="1">
              <a:buFont typeface="Calibri" pitchFamily="34" charset="0"/>
              <a:buNone/>
            </a:pPr>
            <a:r>
              <a:rPr lang="en-US" sz="1200" smtClean="0">
                <a:latin typeface="Arial" charset="0"/>
              </a:rPr>
              <a:t>P</a:t>
            </a:r>
            <a:r>
              <a:rPr lang="ro-RO" sz="1200" smtClean="0">
                <a:latin typeface="Arial" charset="0"/>
              </a:rPr>
              <a:t>răjituri cu frişcă cu suport</a:t>
            </a:r>
          </a:p>
          <a:p>
            <a:pPr marL="609600" indent="-609600" algn="just" eaLnBrk="1" hangingPunct="1">
              <a:buFont typeface="Calibri" pitchFamily="34" charset="0"/>
              <a:buAutoNum type="arabicPeriod"/>
            </a:pPr>
            <a:r>
              <a:rPr lang="ro-RO" sz="1200" smtClean="0">
                <a:latin typeface="Arial" charset="0"/>
              </a:rPr>
              <a:t>Din cataif – cataif cu frişcă. Operaţii pregătitoare:</a:t>
            </a:r>
            <a:r>
              <a:rPr lang="en-US" sz="1200" smtClean="0">
                <a:latin typeface="Arial" charset="0"/>
              </a:rPr>
              <a:t> </a:t>
            </a:r>
          </a:p>
          <a:p>
            <a:pPr marL="990600" lvl="1" indent="-533400" algn="just" eaLnBrk="1" hangingPunct="1">
              <a:buFont typeface="Calibri" pitchFamily="34" charset="0"/>
              <a:buAutoNum type="alphaLcParenR"/>
            </a:pPr>
            <a:r>
              <a:rPr lang="ro-RO" sz="1200" smtClean="0">
                <a:latin typeface="Arial" charset="0"/>
              </a:rPr>
              <a:t>prepararea cataifului crud </a:t>
            </a:r>
            <a:r>
              <a:rPr lang="en-US" sz="1200" smtClean="0">
                <a:latin typeface="Arial" charset="0"/>
              </a:rPr>
              <a:t>[…];</a:t>
            </a:r>
            <a:endParaRPr lang="ro-RO" sz="1200" smtClean="0">
              <a:latin typeface="Arial" charset="0"/>
            </a:endParaRPr>
          </a:p>
          <a:p>
            <a:pPr marL="990600" lvl="1" indent="-533400" algn="just">
              <a:buFont typeface="Arial" charset="0"/>
              <a:buAutoNum type="alphaLcParenR"/>
            </a:pPr>
            <a:r>
              <a:rPr lang="ro-RO" sz="1200" smtClean="0">
                <a:latin typeface="Arial" charset="0"/>
              </a:rPr>
              <a:t>prepararea siropului [...];</a:t>
            </a:r>
          </a:p>
          <a:p>
            <a:pPr marL="990600" lvl="1" indent="-533400" algn="just">
              <a:buFont typeface="Arial" charset="0"/>
              <a:buAutoNum type="alphaLcParenR"/>
            </a:pPr>
            <a:r>
              <a:rPr lang="ro-RO" sz="1200" smtClean="0">
                <a:latin typeface="Arial" charset="0"/>
              </a:rPr>
              <a:t>pregătirea cataifului însiropat [...].</a:t>
            </a:r>
          </a:p>
          <a:p>
            <a:pPr marL="609600" indent="-609600" algn="just">
              <a:buFont typeface="Arial" charset="0"/>
              <a:buAutoNum type="arabicPeriod"/>
            </a:pPr>
            <a:r>
              <a:rPr lang="ro-RO" sz="1200" smtClean="0">
                <a:latin typeface="Arial" charset="0"/>
              </a:rPr>
              <a:t>Din aluat dospit – Savarină. Operaţii pregătitoare:</a:t>
            </a:r>
          </a:p>
          <a:p>
            <a:pPr marL="990600" lvl="1" indent="-533400" algn="just">
              <a:buFont typeface="Arial" charset="0"/>
              <a:buAutoNum type="alphaLcParenR"/>
            </a:pPr>
            <a:r>
              <a:rPr lang="ro-RO" sz="1200" smtClean="0">
                <a:latin typeface="Arial" charset="0"/>
              </a:rPr>
              <a:t>prepararea aluatului dospit;</a:t>
            </a:r>
          </a:p>
          <a:p>
            <a:pPr marL="990600" lvl="1" indent="-533400" algn="just">
              <a:buFont typeface="Arial" charset="0"/>
              <a:buAutoNum type="alphaLcParenR"/>
            </a:pPr>
            <a:r>
              <a:rPr lang="ro-RO" sz="1200" smtClean="0">
                <a:latin typeface="Arial" charset="0"/>
              </a:rPr>
              <a:t>porţionarea aluatului în forme pentru savarine unse uşor cu ulei;</a:t>
            </a:r>
          </a:p>
          <a:p>
            <a:pPr marL="990600" lvl="1" indent="-533400" algn="just">
              <a:buFont typeface="Arial" charset="0"/>
              <a:buAutoNum type="alphaLcParenR"/>
            </a:pPr>
            <a:r>
              <a:rPr lang="ro-RO" sz="1200" smtClean="0">
                <a:latin typeface="Arial" charset="0"/>
              </a:rPr>
              <a:t>dospirea finală, coacerea la foc potrivit, scoaterea în stare caldă, răcirea. [...]</a:t>
            </a:r>
          </a:p>
          <a:p>
            <a:pPr marL="609600" indent="-609600" algn="just">
              <a:buFont typeface="Arial" charset="0"/>
              <a:buAutoNum type="arabicPeriod"/>
            </a:pPr>
            <a:r>
              <a:rPr lang="ro-RO" sz="1200" smtClean="0">
                <a:latin typeface="Arial" charset="0"/>
              </a:rPr>
              <a:t>Din coji indiene – Indiene cu frişcă. Operaţii pregătitoare:</a:t>
            </a:r>
          </a:p>
          <a:p>
            <a:pPr marL="990600" lvl="1" indent="-533400" algn="just">
              <a:buFont typeface="Arial" charset="0"/>
              <a:buAutoNum type="alphaLcParenR"/>
            </a:pPr>
            <a:r>
              <a:rPr lang="ro-RO" sz="1200" smtClean="0">
                <a:latin typeface="Arial" charset="0"/>
              </a:rPr>
              <a:t>uniformizarea cojilor şi împerecherea lor;</a:t>
            </a:r>
          </a:p>
          <a:p>
            <a:pPr marL="990600" lvl="1" indent="-533400" algn="just">
              <a:buFont typeface="Arial" charset="0"/>
              <a:buAutoNum type="alphaLcParenR"/>
            </a:pPr>
            <a:r>
              <a:rPr lang="ro-RO" sz="1200" smtClean="0">
                <a:latin typeface="Arial" charset="0"/>
              </a:rPr>
              <a:t>fluidizarea fondantului;</a:t>
            </a:r>
          </a:p>
          <a:p>
            <a:pPr marL="990600" lvl="1" indent="-533400" algn="just">
              <a:buFont typeface="Arial" charset="0"/>
              <a:buAutoNum type="alphaLcParenR"/>
            </a:pPr>
            <a:r>
              <a:rPr lang="ro-RO" sz="1200" smtClean="0">
                <a:latin typeface="Arial" charset="0"/>
              </a:rPr>
              <a:t>tramparea şi glasarea suprafeţei bombate pentru jumătate din numărul cojilor. </a:t>
            </a:r>
            <a:r>
              <a:rPr lang="en-US" sz="1200" smtClean="0">
                <a:latin typeface="Arial" charset="0"/>
              </a:rPr>
              <a:t>[…]</a:t>
            </a:r>
            <a:endParaRPr lang="ro-RO" sz="1200" smtClean="0">
              <a:latin typeface="Arial" charset="0"/>
            </a:endParaRPr>
          </a:p>
          <a:p>
            <a:pPr marL="609600" indent="-609600" algn="just">
              <a:buFont typeface="Arial" charset="0"/>
              <a:buAutoNum type="arabicPeriod"/>
            </a:pPr>
            <a:r>
              <a:rPr lang="ro-RO" sz="1200" smtClean="0">
                <a:latin typeface="Arial" charset="0"/>
              </a:rPr>
              <a:t>Din pişcoturi de şampanie – Prăjitura Diplomat. Operaţii pregătitoare:</a:t>
            </a:r>
          </a:p>
          <a:p>
            <a:pPr marL="990600" lvl="1" indent="-533400" algn="just">
              <a:buFont typeface="Arial" charset="0"/>
              <a:buAutoNum type="alphaLcParenR"/>
            </a:pPr>
            <a:r>
              <a:rPr lang="ro-RO" sz="1200" smtClean="0">
                <a:latin typeface="Arial" charset="0"/>
              </a:rPr>
              <a:t>jumătate din cantitatea de pişcoturi se taie în două, transversal (pe lăţime), se aşază pe platou pentru a se stropi cu 1/2 din cantitatea de lichior Triple sec;</a:t>
            </a:r>
          </a:p>
          <a:p>
            <a:pPr marL="990600" lvl="1" indent="-533400" algn="just">
              <a:buFont typeface="Arial" charset="0"/>
              <a:buAutoNum type="alphaLcParenR"/>
            </a:pPr>
            <a:r>
              <a:rPr lang="ro-RO" sz="1200" smtClean="0">
                <a:latin typeface="Arial" charset="0"/>
              </a:rPr>
              <a:t>omogenizarea cremei şarlotă de vanilie cu răzătură de portocale şi fructe confiate asortate </a:t>
            </a:r>
            <a:r>
              <a:rPr lang="en-US" sz="1200" smtClean="0">
                <a:latin typeface="Arial" charset="0"/>
              </a:rPr>
              <a:t>[…]</a:t>
            </a:r>
            <a:r>
              <a:rPr lang="ro-RO" sz="1200" smtClean="0">
                <a:latin typeface="Arial" charset="0"/>
              </a:rPr>
              <a:t>;</a:t>
            </a:r>
          </a:p>
          <a:p>
            <a:pPr marL="990600" lvl="1" indent="-533400" algn="just">
              <a:buFont typeface="Arial" charset="0"/>
              <a:buAutoNum type="alphaLcParenR"/>
            </a:pPr>
            <a:r>
              <a:rPr lang="ro-RO" sz="1200" smtClean="0">
                <a:latin typeface="Arial" charset="0"/>
              </a:rPr>
              <a:t>tăierea fructelor confiate după scurgerea de sirop, pentru decorare. </a:t>
            </a:r>
            <a:r>
              <a:rPr lang="en-US" sz="1200" smtClean="0">
                <a:latin typeface="Arial" charset="0"/>
              </a:rPr>
              <a:t>[…]</a:t>
            </a:r>
            <a:endParaRPr lang="ro-RO" sz="1200" smtClean="0">
              <a:latin typeface="Arial" charset="0"/>
              <a:cs typeface="Arial" charset="0"/>
            </a:endParaRPr>
          </a:p>
          <a:p>
            <a:pPr marL="609600" indent="-609600" eaLnBrk="1" hangingPunct="1"/>
            <a:endParaRPr lang="ro-RO" sz="1200" smtClean="0">
              <a:latin typeface="Arial" charset="0"/>
              <a:cs typeface="Arial" charset="0"/>
            </a:endParaRPr>
          </a:p>
        </p:txBody>
      </p:sp>
      <p:sp>
        <p:nvSpPr>
          <p:cNvPr id="4099" name="Rectangle 4"/>
          <p:cNvSpPr>
            <a:spLocks noChangeArrowheads="1"/>
          </p:cNvSpPr>
          <p:nvPr/>
        </p:nvSpPr>
        <p:spPr bwMode="auto">
          <a:xfrm>
            <a:off x="539750" y="260350"/>
            <a:ext cx="78486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o-RO" sz="1000"/>
              <a:t>Examenul de bacalaureat 201</a:t>
            </a:r>
            <a:r>
              <a:rPr lang="en-US" sz="1000"/>
              <a:t>2</a:t>
            </a:r>
            <a:endParaRPr lang="ro-RO" sz="1000"/>
          </a:p>
          <a:p>
            <a:r>
              <a:rPr lang="ro-RO" sz="1000"/>
              <a:t>Proba de evaluare a competentelor digitale  - document de lucru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60</TotalTime>
  <Words>485</Words>
  <Application>Microsoft Office PowerPoint</Application>
  <PresentationFormat>On-screen Show (4:3)</PresentationFormat>
  <Paragraphs>31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PRĂJITURI CU FRIŞCĂ</vt:lpstr>
      <vt:lpstr>Slide 2</vt:lpstr>
      <vt:lpstr>Slide 3</vt:lpstr>
    </vt:vector>
  </TitlesOfParts>
  <Company>Hewlett-Packard Company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SALARIUL</dc:title>
  <dc:creator>CNEE</dc:creator>
  <cp:lastModifiedBy>Guest</cp:lastModifiedBy>
  <cp:revision>29</cp:revision>
  <dcterms:created xsi:type="dcterms:W3CDTF">2010-01-11T15:51:42Z</dcterms:created>
  <dcterms:modified xsi:type="dcterms:W3CDTF">2012-06-15T12:29:45Z</dcterms:modified>
</cp:coreProperties>
</file>