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ro-RO"/>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p:restoredLeft sz="11100" autoAdjust="0"/>
    <p:restoredTop sz="94660"/>
  </p:normalViewPr>
  <p:slideViewPr>
    <p:cSldViewPr>
      <p:cViewPr>
        <p:scale>
          <a:sx n="75" d="100"/>
          <a:sy n="75" d="100"/>
        </p:scale>
        <p:origin x="-1570" y="-56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ro-RO"/>
          </a:p>
        </p:txBody>
      </p:sp>
      <p:sp>
        <p:nvSpPr>
          <p:cNvPr id="4" name="Date Placeholder 3"/>
          <p:cNvSpPr>
            <a:spLocks noGrp="1"/>
          </p:cNvSpPr>
          <p:nvPr>
            <p:ph type="dt" sz="half" idx="10"/>
          </p:nvPr>
        </p:nvSpPr>
        <p:spPr/>
        <p:txBody>
          <a:bodyPr/>
          <a:lstStyle>
            <a:lvl1pPr>
              <a:defRPr/>
            </a:lvl1pPr>
          </a:lstStyle>
          <a:p>
            <a:fld id="{8D47574B-7365-42F2-B0E6-C5C57FE2794C}" type="datetimeFigureOut">
              <a:rPr lang="ro-RO"/>
              <a:pPr/>
              <a:t>08.03.2012</a:t>
            </a:fld>
            <a:endParaRPr lang="ro-RO"/>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9CA8EC4E-FD6F-42C2-B1C1-9A926CCB6EB1}" type="slidenum">
              <a:rPr lang="ro-RO"/>
              <a:pPr/>
              <a:t>‹#›</a:t>
            </a:fld>
            <a:endParaRPr lang="ro-RO"/>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fld id="{912F411F-77C9-4DB8-BA5A-5E0FB86FF197}" type="datetimeFigureOut">
              <a:rPr lang="ro-RO"/>
              <a:pPr/>
              <a:t>08.03.2012</a:t>
            </a:fld>
            <a:endParaRPr lang="ro-RO"/>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4295BC31-838B-420A-BC60-E236D5BF04FE}" type="slidenum">
              <a:rPr lang="ro-RO"/>
              <a:pPr/>
              <a:t>‹#›</a:t>
            </a:fld>
            <a:endParaRPr lang="ro-RO"/>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fld id="{D14CD13B-2D39-4A57-97BB-E5859701E396}" type="datetimeFigureOut">
              <a:rPr lang="ro-RO"/>
              <a:pPr/>
              <a:t>08.03.2012</a:t>
            </a:fld>
            <a:endParaRPr lang="ro-RO"/>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DBB81CF3-3AB2-4863-8BDF-6BBFAF8A4A21}" type="slidenum">
              <a:rPr lang="ro-RO"/>
              <a:pPr/>
              <a:t>‹#›</a:t>
            </a:fld>
            <a:endParaRPr lang="ro-RO"/>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Date Placeholder 3"/>
          <p:cNvSpPr>
            <a:spLocks noGrp="1"/>
          </p:cNvSpPr>
          <p:nvPr>
            <p:ph type="dt" sz="half" idx="10"/>
          </p:nvPr>
        </p:nvSpPr>
        <p:spPr/>
        <p:txBody>
          <a:bodyPr/>
          <a:lstStyle>
            <a:lvl1pPr>
              <a:defRPr/>
            </a:lvl1pPr>
          </a:lstStyle>
          <a:p>
            <a:fld id="{F035F76C-907C-4784-8666-B1F9E2611CFE}" type="datetimeFigureOut">
              <a:rPr lang="ro-RO"/>
              <a:pPr/>
              <a:t>08.03.2012</a:t>
            </a:fld>
            <a:endParaRPr lang="ro-RO"/>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D0676A2-3FCC-490A-A0BE-B6C3E3FACDF4}" type="slidenum">
              <a:rPr lang="ro-RO"/>
              <a:pPr/>
              <a:t>‹#›</a:t>
            </a:fld>
            <a:endParaRPr lang="ro-RO"/>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fld id="{DCD43BE7-AFEF-4A6F-8AC8-FBB8864AF8D4}" type="datetimeFigureOut">
              <a:rPr lang="ro-RO"/>
              <a:pPr/>
              <a:t>08.03.2012</a:t>
            </a:fld>
            <a:endParaRPr lang="ro-RO"/>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DA8F151D-8D54-4D70-9C76-3A0D44B3347D}" type="slidenum">
              <a:rPr lang="ro-RO"/>
              <a:pPr/>
              <a:t>‹#›</a:t>
            </a:fld>
            <a:endParaRPr lang="ro-RO"/>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Date Placeholder 3"/>
          <p:cNvSpPr>
            <a:spLocks noGrp="1"/>
          </p:cNvSpPr>
          <p:nvPr>
            <p:ph type="dt" sz="half" idx="10"/>
          </p:nvPr>
        </p:nvSpPr>
        <p:spPr/>
        <p:txBody>
          <a:bodyPr/>
          <a:lstStyle>
            <a:lvl1pPr>
              <a:defRPr/>
            </a:lvl1pPr>
          </a:lstStyle>
          <a:p>
            <a:fld id="{2792D21C-3AE5-4633-BDF3-DBA10EEF0BEB}" type="datetimeFigureOut">
              <a:rPr lang="ro-RO"/>
              <a:pPr/>
              <a:t>08.03.2012</a:t>
            </a:fld>
            <a:endParaRPr lang="ro-RO"/>
          </a:p>
        </p:txBody>
      </p:sp>
      <p:sp>
        <p:nvSpPr>
          <p:cNvPr id="6" name="Footer Placeholder 4"/>
          <p:cNvSpPr>
            <a:spLocks noGrp="1"/>
          </p:cNvSpPr>
          <p:nvPr>
            <p:ph type="ftr" sz="quarter" idx="11"/>
          </p:nvPr>
        </p:nvSpPr>
        <p:spPr/>
        <p:txBody>
          <a:bodyPr/>
          <a:lstStyle>
            <a:lvl1pPr>
              <a:defRPr/>
            </a:lvl1pPr>
          </a:lstStyle>
          <a:p>
            <a:endParaRPr lang="en-US"/>
          </a:p>
        </p:txBody>
      </p:sp>
      <p:sp>
        <p:nvSpPr>
          <p:cNvPr id="7" name="Slide Number Placeholder 5"/>
          <p:cNvSpPr>
            <a:spLocks noGrp="1"/>
          </p:cNvSpPr>
          <p:nvPr>
            <p:ph type="sldNum" sz="quarter" idx="12"/>
          </p:nvPr>
        </p:nvSpPr>
        <p:spPr/>
        <p:txBody>
          <a:bodyPr/>
          <a:lstStyle>
            <a:lvl1pPr>
              <a:defRPr/>
            </a:lvl1pPr>
          </a:lstStyle>
          <a:p>
            <a:fld id="{5B75D4CB-06DE-412F-B958-03301DB73FE4}" type="slidenum">
              <a:rPr lang="ro-RO"/>
              <a:pPr/>
              <a:t>‹#›</a:t>
            </a:fld>
            <a:endParaRPr lang="ro-RO"/>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7" name="Date Placeholder 3"/>
          <p:cNvSpPr>
            <a:spLocks noGrp="1"/>
          </p:cNvSpPr>
          <p:nvPr>
            <p:ph type="dt" sz="half" idx="10"/>
          </p:nvPr>
        </p:nvSpPr>
        <p:spPr/>
        <p:txBody>
          <a:bodyPr/>
          <a:lstStyle>
            <a:lvl1pPr>
              <a:defRPr/>
            </a:lvl1pPr>
          </a:lstStyle>
          <a:p>
            <a:fld id="{ED1991CB-4DB8-4676-811D-59BC1B3EDEE2}" type="datetimeFigureOut">
              <a:rPr lang="ro-RO"/>
              <a:pPr/>
              <a:t>08.03.2012</a:t>
            </a:fld>
            <a:endParaRPr lang="ro-RO"/>
          </a:p>
        </p:txBody>
      </p:sp>
      <p:sp>
        <p:nvSpPr>
          <p:cNvPr id="8" name="Footer Placeholder 4"/>
          <p:cNvSpPr>
            <a:spLocks noGrp="1"/>
          </p:cNvSpPr>
          <p:nvPr>
            <p:ph type="ftr" sz="quarter" idx="11"/>
          </p:nvPr>
        </p:nvSpPr>
        <p:spPr/>
        <p:txBody>
          <a:bodyPr/>
          <a:lstStyle>
            <a:lvl1pPr>
              <a:defRPr/>
            </a:lvl1pPr>
          </a:lstStyle>
          <a:p>
            <a:endParaRPr lang="en-US"/>
          </a:p>
        </p:txBody>
      </p:sp>
      <p:sp>
        <p:nvSpPr>
          <p:cNvPr id="9" name="Slide Number Placeholder 5"/>
          <p:cNvSpPr>
            <a:spLocks noGrp="1"/>
          </p:cNvSpPr>
          <p:nvPr>
            <p:ph type="sldNum" sz="quarter" idx="12"/>
          </p:nvPr>
        </p:nvSpPr>
        <p:spPr/>
        <p:txBody>
          <a:bodyPr/>
          <a:lstStyle>
            <a:lvl1pPr>
              <a:defRPr/>
            </a:lvl1pPr>
          </a:lstStyle>
          <a:p>
            <a:fld id="{EF71DB37-6DDE-437B-8878-9CBB1482B573}" type="slidenum">
              <a:rPr lang="ro-RO"/>
              <a:pPr/>
              <a:t>‹#›</a:t>
            </a:fld>
            <a:endParaRPr lang="ro-RO"/>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Date Placeholder 3"/>
          <p:cNvSpPr>
            <a:spLocks noGrp="1"/>
          </p:cNvSpPr>
          <p:nvPr>
            <p:ph type="dt" sz="half" idx="10"/>
          </p:nvPr>
        </p:nvSpPr>
        <p:spPr/>
        <p:txBody>
          <a:bodyPr/>
          <a:lstStyle>
            <a:lvl1pPr>
              <a:defRPr/>
            </a:lvl1pPr>
          </a:lstStyle>
          <a:p>
            <a:fld id="{E95B6D40-536C-474D-BEEC-286A357C4DAA}" type="datetimeFigureOut">
              <a:rPr lang="ro-RO"/>
              <a:pPr/>
              <a:t>08.03.2012</a:t>
            </a:fld>
            <a:endParaRPr lang="ro-RO"/>
          </a:p>
        </p:txBody>
      </p:sp>
      <p:sp>
        <p:nvSpPr>
          <p:cNvPr id="4" name="Footer Placeholder 4"/>
          <p:cNvSpPr>
            <a:spLocks noGrp="1"/>
          </p:cNvSpPr>
          <p:nvPr>
            <p:ph type="ftr" sz="quarter" idx="11"/>
          </p:nvPr>
        </p:nvSpPr>
        <p:spPr/>
        <p:txBody>
          <a:bodyPr/>
          <a:lstStyle>
            <a:lvl1pPr>
              <a:defRPr/>
            </a:lvl1pPr>
          </a:lstStyle>
          <a:p>
            <a:endParaRPr lang="en-US"/>
          </a:p>
        </p:txBody>
      </p:sp>
      <p:sp>
        <p:nvSpPr>
          <p:cNvPr id="5" name="Slide Number Placeholder 5"/>
          <p:cNvSpPr>
            <a:spLocks noGrp="1"/>
          </p:cNvSpPr>
          <p:nvPr>
            <p:ph type="sldNum" sz="quarter" idx="12"/>
          </p:nvPr>
        </p:nvSpPr>
        <p:spPr/>
        <p:txBody>
          <a:bodyPr/>
          <a:lstStyle>
            <a:lvl1pPr>
              <a:defRPr/>
            </a:lvl1pPr>
          </a:lstStyle>
          <a:p>
            <a:fld id="{A3F69080-2384-4B16-813F-A245C226D32C}" type="slidenum">
              <a:rPr lang="ro-RO"/>
              <a:pPr/>
              <a:t>‹#›</a:t>
            </a:fld>
            <a:endParaRPr lang="ro-RO"/>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fld id="{5A68B915-E79E-430B-83AC-9BC82F9B1224}" type="datetimeFigureOut">
              <a:rPr lang="ro-RO"/>
              <a:pPr/>
              <a:t>08.03.2012</a:t>
            </a:fld>
            <a:endParaRPr lang="ro-RO"/>
          </a:p>
        </p:txBody>
      </p:sp>
      <p:sp>
        <p:nvSpPr>
          <p:cNvPr id="3" name="Footer Placeholder 4"/>
          <p:cNvSpPr>
            <a:spLocks noGrp="1"/>
          </p:cNvSpPr>
          <p:nvPr>
            <p:ph type="ftr" sz="quarter" idx="11"/>
          </p:nvPr>
        </p:nvSpPr>
        <p:spPr/>
        <p:txBody>
          <a:bodyPr/>
          <a:lstStyle>
            <a:lvl1pPr>
              <a:defRPr/>
            </a:lvl1pPr>
          </a:lstStyle>
          <a:p>
            <a:endParaRPr lang="en-US"/>
          </a:p>
        </p:txBody>
      </p:sp>
      <p:sp>
        <p:nvSpPr>
          <p:cNvPr id="4" name="Slide Number Placeholder 5"/>
          <p:cNvSpPr>
            <a:spLocks noGrp="1"/>
          </p:cNvSpPr>
          <p:nvPr>
            <p:ph type="sldNum" sz="quarter" idx="12"/>
          </p:nvPr>
        </p:nvSpPr>
        <p:spPr/>
        <p:txBody>
          <a:bodyPr/>
          <a:lstStyle>
            <a:lvl1pPr>
              <a:defRPr/>
            </a:lvl1pPr>
          </a:lstStyle>
          <a:p>
            <a:fld id="{FBF190D6-6D20-48CF-BB29-3F30FF59E6EC}" type="slidenum">
              <a:rPr lang="ro-RO"/>
              <a:pPr/>
              <a:t>‹#›</a:t>
            </a:fld>
            <a:endParaRPr lang="ro-RO"/>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fld id="{AB9A1FA5-0F8B-425A-89DA-BE131C8FA32A}" type="datetimeFigureOut">
              <a:rPr lang="ro-RO"/>
              <a:pPr/>
              <a:t>08.03.2012</a:t>
            </a:fld>
            <a:endParaRPr lang="ro-RO"/>
          </a:p>
        </p:txBody>
      </p:sp>
      <p:sp>
        <p:nvSpPr>
          <p:cNvPr id="6" name="Footer Placeholder 4"/>
          <p:cNvSpPr>
            <a:spLocks noGrp="1"/>
          </p:cNvSpPr>
          <p:nvPr>
            <p:ph type="ftr" sz="quarter" idx="11"/>
          </p:nvPr>
        </p:nvSpPr>
        <p:spPr/>
        <p:txBody>
          <a:bodyPr/>
          <a:lstStyle>
            <a:lvl1pPr>
              <a:defRPr/>
            </a:lvl1pPr>
          </a:lstStyle>
          <a:p>
            <a:endParaRPr lang="en-US"/>
          </a:p>
        </p:txBody>
      </p:sp>
      <p:sp>
        <p:nvSpPr>
          <p:cNvPr id="7" name="Slide Number Placeholder 5"/>
          <p:cNvSpPr>
            <a:spLocks noGrp="1"/>
          </p:cNvSpPr>
          <p:nvPr>
            <p:ph type="sldNum" sz="quarter" idx="12"/>
          </p:nvPr>
        </p:nvSpPr>
        <p:spPr/>
        <p:txBody>
          <a:bodyPr/>
          <a:lstStyle>
            <a:lvl1pPr>
              <a:defRPr/>
            </a:lvl1pPr>
          </a:lstStyle>
          <a:p>
            <a:fld id="{91C4E030-C931-4B4C-8C29-9936792DD4CD}" type="slidenum">
              <a:rPr lang="ro-RO"/>
              <a:pPr/>
              <a:t>‹#›</a:t>
            </a:fld>
            <a:endParaRPr lang="ro-RO"/>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fld id="{0C0CDE4A-DDD9-4E3C-8453-60AB8BEED989}" type="datetimeFigureOut">
              <a:rPr lang="ro-RO"/>
              <a:pPr/>
              <a:t>08.03.2012</a:t>
            </a:fld>
            <a:endParaRPr lang="ro-RO"/>
          </a:p>
        </p:txBody>
      </p:sp>
      <p:sp>
        <p:nvSpPr>
          <p:cNvPr id="6" name="Footer Placeholder 4"/>
          <p:cNvSpPr>
            <a:spLocks noGrp="1"/>
          </p:cNvSpPr>
          <p:nvPr>
            <p:ph type="ftr" sz="quarter" idx="11"/>
          </p:nvPr>
        </p:nvSpPr>
        <p:spPr/>
        <p:txBody>
          <a:bodyPr/>
          <a:lstStyle>
            <a:lvl1pPr>
              <a:defRPr/>
            </a:lvl1pPr>
          </a:lstStyle>
          <a:p>
            <a:endParaRPr lang="en-US"/>
          </a:p>
        </p:txBody>
      </p:sp>
      <p:sp>
        <p:nvSpPr>
          <p:cNvPr id="7" name="Slide Number Placeholder 5"/>
          <p:cNvSpPr>
            <a:spLocks noGrp="1"/>
          </p:cNvSpPr>
          <p:nvPr>
            <p:ph type="sldNum" sz="quarter" idx="12"/>
          </p:nvPr>
        </p:nvSpPr>
        <p:spPr/>
        <p:txBody>
          <a:bodyPr/>
          <a:lstStyle>
            <a:lvl1pPr>
              <a:defRPr/>
            </a:lvl1pPr>
          </a:lstStyle>
          <a:p>
            <a:fld id="{F4DA1EC4-802C-4396-A13F-AD137EFB2306}" type="slidenum">
              <a:rPr lang="ro-RO"/>
              <a:pPr/>
              <a:t>‹#›</a:t>
            </a:fld>
            <a:endParaRPr lang="ro-RO"/>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ro-RO" smtClean="0"/>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smtClean="0"/>
          </a:p>
        </p:txBody>
      </p:sp>
      <p:sp>
        <p:nvSpPr>
          <p:cNvPr id="4" name="Date Placeholder 3"/>
          <p:cNvSpPr>
            <a:spLocks noGrp="1"/>
          </p:cNvSpPr>
          <p:nvPr>
            <p:ph type="dt" sz="half" idx="2"/>
          </p:nvPr>
        </p:nvSpPr>
        <p:spPr>
          <a:xfrm>
            <a:off x="457200" y="6356350"/>
            <a:ext cx="2133600" cy="365125"/>
          </a:xfrm>
          <a:prstGeom prst="rect">
            <a:avLst/>
          </a:prstGeom>
        </p:spPr>
        <p:txBody>
          <a:bodyPr vert="horz" wrap="square" lIns="91440" tIns="45720" rIns="91440" bIns="45720" numCol="1" anchor="ctr" anchorCtr="0" compatLnSpc="1">
            <a:prstTxWarp prst="textNoShape">
              <a:avLst/>
            </a:prstTxWarp>
          </a:bodyPr>
          <a:lstStyle>
            <a:lvl1pPr>
              <a:defRPr sz="1200">
                <a:solidFill>
                  <a:srgbClr val="898989"/>
                </a:solidFill>
                <a:latin typeface="Calibri" pitchFamily="34" charset="0"/>
              </a:defRPr>
            </a:lvl1pPr>
          </a:lstStyle>
          <a:p>
            <a:fld id="{1190E692-F3D4-4EB4-A5C4-58FA19330B08}" type="datetimeFigureOut">
              <a:rPr lang="ro-RO"/>
              <a:pPr/>
              <a:t>08.03.2012</a:t>
            </a:fld>
            <a:endParaRPr lang="ro-RO"/>
          </a:p>
        </p:txBody>
      </p:sp>
      <p:sp>
        <p:nvSpPr>
          <p:cNvPr id="5" name="Footer Placeholder 4"/>
          <p:cNvSpPr>
            <a:spLocks noGrp="1"/>
          </p:cNvSpPr>
          <p:nvPr>
            <p:ph type="ftr" sz="quarter" idx="3"/>
          </p:nvPr>
        </p:nvSpPr>
        <p:spPr>
          <a:xfrm>
            <a:off x="3124200" y="6356350"/>
            <a:ext cx="28956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latin typeface="Calibri" pitchFamily="34" charset="0"/>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latin typeface="Calibri" pitchFamily="34" charset="0"/>
              </a:defRPr>
            </a:lvl1pPr>
          </a:lstStyle>
          <a:p>
            <a:fld id="{0F16795D-7716-4BED-923A-157EB633C688}" type="slidenum">
              <a:rPr lang="ro-RO"/>
              <a:pPr/>
              <a:t>‹#›</a:t>
            </a:fld>
            <a:endParaRPr lang="ro-RO"/>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lstStyle/>
          <a:p>
            <a:r>
              <a:rPr lang="fr-FR" sz="1400" b="1" smtClean="0">
                <a:latin typeface="Arial" charset="0"/>
              </a:rPr>
              <a:t>APELE CONTINENTALE</a:t>
            </a:r>
            <a:endParaRPr lang="ro-RO" sz="1400" b="1" smtClean="0">
              <a:latin typeface="Arial" charset="0"/>
            </a:endParaRPr>
          </a:p>
        </p:txBody>
      </p:sp>
      <p:sp>
        <p:nvSpPr>
          <p:cNvPr id="3" name="Subtitle 2"/>
          <p:cNvSpPr>
            <a:spLocks noGrp="1"/>
          </p:cNvSpPr>
          <p:nvPr>
            <p:ph type="subTitle" idx="1"/>
          </p:nvPr>
        </p:nvSpPr>
        <p:spPr>
          <a:xfrm>
            <a:off x="1371600" y="3886200"/>
            <a:ext cx="6400800" cy="685800"/>
          </a:xfrm>
        </p:spPr>
        <p:txBody>
          <a:bodyPr>
            <a:normAutofit/>
          </a:bodyPr>
          <a:lstStyle/>
          <a:p>
            <a:r>
              <a:rPr lang="ro-RO" sz="1000" smtClean="0">
                <a:solidFill>
                  <a:schemeClr val="tx1"/>
                </a:solidFill>
                <a:latin typeface="Arial" charset="0"/>
              </a:rPr>
              <a:t>(Adaptat după </a:t>
            </a:r>
            <a:r>
              <a:rPr lang="ro-RO" sz="1000" i="1" smtClean="0">
                <a:solidFill>
                  <a:schemeClr val="tx1"/>
                </a:solidFill>
                <a:latin typeface="Arial" charset="0"/>
              </a:rPr>
              <a:t>Manualul de Geografie fizică, clasa a IX-a</a:t>
            </a:r>
            <a:r>
              <a:rPr lang="ro-RO" sz="1000" smtClean="0">
                <a:solidFill>
                  <a:schemeClr val="tx1"/>
                </a:solidFill>
                <a:latin typeface="Arial" charset="0"/>
              </a:rPr>
              <a:t>, Octavian Mândruţ)</a:t>
            </a:r>
            <a:r>
              <a:rPr lang="en-GB" smtClean="0">
                <a:solidFill>
                  <a:schemeClr val="tx1"/>
                </a:solidFill>
                <a:latin typeface="Arial" charset="0"/>
              </a:rPr>
              <a:t> </a:t>
            </a:r>
            <a:endParaRPr lang="ro-RO" smtClean="0">
              <a:solidFill>
                <a:schemeClr val="tx1"/>
              </a:solidFill>
              <a:latin typeface="Arial" charset="0"/>
            </a:endParaRPr>
          </a:p>
        </p:txBody>
      </p:sp>
      <p:sp>
        <p:nvSpPr>
          <p:cNvPr id="2052" name="Rectangle 1"/>
          <p:cNvSpPr>
            <a:spLocks noChangeArrowheads="1"/>
          </p:cNvSpPr>
          <p:nvPr/>
        </p:nvSpPr>
        <p:spPr bwMode="auto">
          <a:xfrm>
            <a:off x="214313" y="571500"/>
            <a:ext cx="7958137" cy="400050"/>
          </a:xfrm>
          <a:prstGeom prst="rect">
            <a:avLst/>
          </a:prstGeom>
          <a:noFill/>
          <a:ln w="9525">
            <a:noFill/>
            <a:miter lim="800000"/>
            <a:headEnd/>
            <a:tailEnd/>
          </a:ln>
        </p:spPr>
        <p:txBody>
          <a:bodyPr anchor="ctr">
            <a:spAutoFit/>
          </a:bodyPr>
          <a:lstStyle/>
          <a:p>
            <a:r>
              <a:rPr lang="ro-RO" sz="1000" dirty="0" smtClean="0">
                <a:ea typeface="Calibri" pitchFamily="34" charset="0"/>
              </a:rPr>
              <a:t>Examenul de </a:t>
            </a:r>
            <a:r>
              <a:rPr lang="ro-RO" sz="1000" dirty="0" smtClean="0">
                <a:ea typeface="Calibri" pitchFamily="34" charset="0"/>
              </a:rPr>
              <a:t>bacalaureat 2012 </a:t>
            </a:r>
            <a:endParaRPr lang="ro-RO" sz="1000" dirty="0">
              <a:ea typeface="Calibri" pitchFamily="34" charset="0"/>
            </a:endParaRPr>
          </a:p>
          <a:p>
            <a:pPr eaLnBrk="0" hangingPunct="0"/>
            <a:r>
              <a:rPr lang="ro-RO" sz="1000" dirty="0">
                <a:ea typeface="Calibri" pitchFamily="34" charset="0"/>
              </a:rPr>
              <a:t>Proba de evaluare a competenţelor digitale  - document de lucru</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sz="half" idx="1"/>
          </p:nvPr>
        </p:nvSpPr>
        <p:spPr>
          <a:xfrm>
            <a:off x="468313" y="765175"/>
            <a:ext cx="4391025" cy="5759450"/>
          </a:xfrm>
        </p:spPr>
        <p:txBody>
          <a:bodyPr>
            <a:normAutofit/>
          </a:bodyPr>
          <a:lstStyle/>
          <a:p>
            <a:pPr marL="0" indent="542925" algn="just">
              <a:buFont typeface="Arial" charset="0"/>
              <a:buNone/>
            </a:pPr>
            <a:r>
              <a:rPr lang="ro-RO" sz="1200" smtClean="0">
                <a:latin typeface="Arial" charset="0"/>
              </a:rPr>
              <a:t>Apele continentale cuprind apele din interiorul scoarţei terestre (apele subterane) şi cele de la suprafaţă (râuri, fluvii şi lacuri); de asemenea, solul cuprinde, în compoziţia sa, apă. Apele subterane se găsesc situate la diferite adâncimi şi se află situate deasupra unor strate impermeabile (sau greu permeabile), în interiorul unor straturi denumite, prin comparaţie, permeabile. Primul strat, pornind de la suprafaţa terenului, se numeşte strat freatic, iar cele situate mai jos, la adâncimi mai mari, se numesc straturi de adâncime (care cuprind ape de adâncime).</a:t>
            </a:r>
          </a:p>
          <a:p>
            <a:pPr marL="0" indent="542925" algn="just">
              <a:buFont typeface="Arial" charset="0"/>
              <a:buNone/>
            </a:pPr>
            <a:r>
              <a:rPr lang="ro-RO" sz="1200" smtClean="0">
                <a:latin typeface="Arial" charset="0"/>
              </a:rPr>
              <a:t>Apele subterane apar la suprafaţă sub forma izvoarelor. Izvoarele pot fi de mai multe feluri, în funcţie de caracteristicile apei subterane şi de modul în care aceasta ajunge la suprafaţă. Cele mai spectaculoase sunt gheizerele, care sunt datorate încălzirii apelor în adâncime; acestea ţâşnesc la suprafaţă intermitent (Fig. 1).  Alte izvoare apar în regiunile carstice, sub formă continuă sau intermitentă. În unele cazuri, apele de adâncime urcă sub formă arteziană (ape arteziene).</a:t>
            </a:r>
          </a:p>
          <a:p>
            <a:pPr marL="0" indent="542925" algn="just">
              <a:buFont typeface="Arial" charset="0"/>
              <a:buNone/>
            </a:pPr>
            <a:r>
              <a:rPr lang="ro-RO" sz="1200" smtClean="0">
                <a:latin typeface="Arial" charset="0"/>
              </a:rPr>
              <a:t>Regiunile deşertice închise (îndeosebi Sahara şi deşerturile australiene) au ape de adâncime (situate uneori la adâncimi sub 1000 m în scoarţă), care reprezintă acumulările produse în urma precipitaţiilor bogate din timpul glaciaţiunii şi imediat după încheierea acesteia.</a:t>
            </a:r>
          </a:p>
          <a:p>
            <a:pPr marL="0" indent="542925" algn="just">
              <a:buFont typeface="Arial" charset="0"/>
              <a:buNone/>
            </a:pPr>
            <a:r>
              <a:rPr lang="ro-RO" sz="1200" smtClean="0">
                <a:latin typeface="Arial" charset="0"/>
              </a:rPr>
              <a:t>Reţeaua hidrografică de suprafaţă este formată din râuri şi fluvii. Râurile provin din însumarea mai multor pârâu</a:t>
            </a:r>
            <a:r>
              <a:rPr lang="en-GB" sz="1200" smtClean="0">
                <a:latin typeface="Arial" charset="0"/>
              </a:rPr>
              <a:t>ri,</a:t>
            </a:r>
            <a:r>
              <a:rPr lang="ro-RO" sz="1200" smtClean="0">
                <a:latin typeface="Arial" charset="0"/>
              </a:rPr>
              <a:t> (care sunt sistemele elementare ale reţelei hidrografice). [...]</a:t>
            </a:r>
          </a:p>
          <a:p>
            <a:pPr marL="0" indent="542925" algn="just">
              <a:buFont typeface="Arial" charset="0"/>
              <a:buNone/>
            </a:pPr>
            <a:r>
              <a:rPr lang="ro-RO" sz="1200" smtClean="0">
                <a:latin typeface="Arial" charset="0"/>
              </a:rPr>
              <a:t>În general, râurile sunt considerate arterele hidrografice mai mici şi fluviile mai mari, fără a exista între ele o limită cantitativă (de lungime sau debit de apă). </a:t>
            </a:r>
          </a:p>
        </p:txBody>
      </p:sp>
      <p:sp>
        <p:nvSpPr>
          <p:cNvPr id="3079" name="Rectangle 1"/>
          <p:cNvSpPr>
            <a:spLocks noChangeArrowheads="1"/>
          </p:cNvSpPr>
          <p:nvPr/>
        </p:nvSpPr>
        <p:spPr bwMode="auto">
          <a:xfrm>
            <a:off x="250825" y="314325"/>
            <a:ext cx="8353425" cy="396875"/>
          </a:xfrm>
          <a:prstGeom prst="rect">
            <a:avLst/>
          </a:prstGeom>
          <a:noFill/>
          <a:ln w="9525">
            <a:noFill/>
            <a:miter lim="800000"/>
            <a:headEnd/>
            <a:tailEnd/>
          </a:ln>
        </p:spPr>
        <p:txBody>
          <a:bodyPr anchor="ctr">
            <a:spAutoFit/>
          </a:bodyPr>
          <a:lstStyle/>
          <a:p>
            <a:r>
              <a:rPr lang="ro-RO" sz="1000" dirty="0" smtClean="0">
                <a:ea typeface="Calibri" pitchFamily="34" charset="0"/>
              </a:rPr>
              <a:t>Examenul de </a:t>
            </a:r>
            <a:r>
              <a:rPr lang="ro-RO" sz="1000" dirty="0" smtClean="0">
                <a:ea typeface="Calibri" pitchFamily="34" charset="0"/>
              </a:rPr>
              <a:t>bacalaureat 2012 </a:t>
            </a:r>
            <a:endParaRPr lang="ro-RO" sz="1000" dirty="0">
              <a:ea typeface="Calibri" pitchFamily="34" charset="0"/>
            </a:endParaRPr>
          </a:p>
          <a:p>
            <a:pPr eaLnBrk="0" hangingPunct="0"/>
            <a:r>
              <a:rPr lang="ro-RO" sz="1000" dirty="0">
                <a:ea typeface="Calibri" pitchFamily="34" charset="0"/>
              </a:rPr>
              <a:t>Proba de evaluare a competenţelor digitale  - document de lucru</a:t>
            </a:r>
          </a:p>
        </p:txBody>
      </p:sp>
      <p:pic>
        <p:nvPicPr>
          <p:cNvPr id="1027" name="Picture 3"/>
          <p:cNvPicPr>
            <a:picLocks noChangeAspect="1" noChangeArrowheads="1"/>
          </p:cNvPicPr>
          <p:nvPr/>
        </p:nvPicPr>
        <p:blipFill>
          <a:blip r:embed="rId2" cstate="print"/>
          <a:srcRect/>
          <a:stretch>
            <a:fillRect/>
          </a:stretch>
        </p:blipFill>
        <p:spPr bwMode="auto">
          <a:xfrm>
            <a:off x="5072066" y="1428736"/>
            <a:ext cx="3600450" cy="360045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68313" y="1341438"/>
            <a:ext cx="8218487" cy="5053012"/>
          </a:xfrm>
        </p:spPr>
        <p:txBody>
          <a:bodyPr>
            <a:normAutofit/>
          </a:bodyPr>
          <a:lstStyle/>
          <a:p>
            <a:pPr marL="1371600" lvl="2" indent="-514350" algn="just">
              <a:buFont typeface="Arial" charset="0"/>
              <a:buAutoNum type="arabicPeriod"/>
            </a:pPr>
            <a:r>
              <a:rPr lang="ro-RO" sz="1200" smtClean="0">
                <a:latin typeface="Arial" charset="0"/>
              </a:rPr>
              <a:t>Pe glob există mai multe tipuri de regim hidrologic al râurilor, dependent de caracteristicile climatice ale fiecărei zone:</a:t>
            </a:r>
          </a:p>
          <a:p>
            <a:pPr marL="1752600" lvl="3" indent="-381000" algn="just">
              <a:buFont typeface="Arial" charset="0"/>
              <a:buAutoNum type="alphaLcParenR"/>
            </a:pPr>
            <a:r>
              <a:rPr lang="ro-RO" sz="1200" smtClean="0">
                <a:latin typeface="Arial" charset="0"/>
              </a:rPr>
              <a:t>regimul ecuatorial este constant, stabil şi ridicat tot timpul anului;</a:t>
            </a:r>
          </a:p>
          <a:p>
            <a:pPr marL="1752600" lvl="3" indent="-381000" algn="just">
              <a:buFont typeface="Arial" charset="0"/>
              <a:buAutoNum type="alphaLcParenR"/>
            </a:pPr>
            <a:r>
              <a:rPr lang="ro-RO" sz="1200" smtClean="0">
                <a:latin typeface="Arial" charset="0"/>
              </a:rPr>
              <a:t>regimul tropical cu două anotimpuri (musonic şi subecuatorial) prezintă un maxim în anotimpul ploios şi un minim în anotimpul secetos;</a:t>
            </a:r>
          </a:p>
          <a:p>
            <a:pPr marL="1752600" lvl="3" indent="-381000" algn="just">
              <a:buFont typeface="Arial" charset="0"/>
              <a:buAutoNum type="alphaLcParenR"/>
            </a:pPr>
            <a:r>
              <a:rPr lang="ro-RO" sz="1200" smtClean="0">
                <a:latin typeface="Arial" charset="0"/>
              </a:rPr>
              <a:t>regimul deşertic este intermitent şi episodic;</a:t>
            </a:r>
          </a:p>
          <a:p>
            <a:pPr marL="1752600" lvl="3" indent="-381000" algn="just">
              <a:buFont typeface="Arial" charset="0"/>
              <a:buAutoNum type="alphaLcParenR"/>
            </a:pPr>
            <a:r>
              <a:rPr lang="ro-RO" sz="1200" smtClean="0">
                <a:latin typeface="Arial" charset="0"/>
              </a:rPr>
              <a:t>regimul mediteranean se caracterizează prin debite mari iarna şi mici vara; </a:t>
            </a:r>
          </a:p>
          <a:p>
            <a:pPr marL="1752600" lvl="3" indent="-381000" algn="just">
              <a:buFont typeface="Arial" charset="0"/>
              <a:buAutoNum type="alphaLcParenR"/>
            </a:pPr>
            <a:r>
              <a:rPr lang="ro-RO" sz="1200" smtClean="0">
                <a:latin typeface="Arial" charset="0"/>
              </a:rPr>
              <a:t>regimul temperat este determinat de ritmicitatea precipitaţiilor şi de perioada de topire a zăpezilor;</a:t>
            </a:r>
          </a:p>
          <a:p>
            <a:pPr marL="1752600" lvl="3" indent="-381000" algn="just">
              <a:buFont typeface="Arial" charset="0"/>
              <a:buAutoNum type="alphaLcParenR"/>
            </a:pPr>
            <a:r>
              <a:rPr lang="ro-RO" sz="1200" smtClean="0">
                <a:latin typeface="Arial" charset="0"/>
              </a:rPr>
              <a:t>regimul polar este legat de oscilaţiile temperaturii.[...]</a:t>
            </a:r>
          </a:p>
          <a:p>
            <a:pPr marL="1371600" lvl="2" indent="-514350" algn="just">
              <a:buFont typeface="Arial" charset="0"/>
              <a:buAutoNum type="arabicPeriod"/>
            </a:pPr>
            <a:r>
              <a:rPr lang="ro-RO" sz="1200" smtClean="0">
                <a:latin typeface="Arial" charset="0"/>
              </a:rPr>
              <a:t>Lacurile sunt clasificate de obicei după originea depresiunii lacustre; principalele tipuri de lacuri sunt:</a:t>
            </a:r>
          </a:p>
          <a:p>
            <a:pPr marL="1752600" lvl="3" indent="-381000" algn="just">
              <a:buFont typeface="Arial" charset="0"/>
              <a:buAutoNum type="alphaLcParenR"/>
            </a:pPr>
            <a:r>
              <a:rPr lang="ro-RO" sz="1200" smtClean="0">
                <a:latin typeface="Arial" charset="0"/>
              </a:rPr>
              <a:t>lacuri tectonice (în depresiuni de origine tectonică) [...];</a:t>
            </a:r>
          </a:p>
          <a:p>
            <a:pPr marL="1752600" lvl="3" indent="-381000" algn="just">
              <a:buFont typeface="Arial" charset="0"/>
              <a:buAutoNum type="alphaLcParenR"/>
            </a:pPr>
            <a:r>
              <a:rPr lang="ro-RO" sz="1200" smtClean="0">
                <a:latin typeface="Arial" charset="0"/>
              </a:rPr>
              <a:t>lacurile glacia</a:t>
            </a:r>
            <a:r>
              <a:rPr lang="en-GB" sz="1200" smtClean="0">
                <a:latin typeface="Arial" charset="0"/>
              </a:rPr>
              <a:t>r</a:t>
            </a:r>
            <a:r>
              <a:rPr lang="ro-RO" sz="1200" smtClean="0">
                <a:latin typeface="Arial" charset="0"/>
              </a:rPr>
              <a:t>e (unde apa s-a adunat în depresiuni create de gheţari) [...]</a:t>
            </a:r>
            <a:r>
              <a:rPr lang="en-GB" sz="1200" smtClean="0">
                <a:latin typeface="Arial" charset="0"/>
              </a:rPr>
              <a:t>;</a:t>
            </a:r>
            <a:endParaRPr lang="ro-RO" sz="1200" smtClean="0">
              <a:latin typeface="Arial" charset="0"/>
            </a:endParaRPr>
          </a:p>
          <a:p>
            <a:pPr marL="1752600" lvl="3" indent="-381000" algn="just">
              <a:buFont typeface="Arial" charset="0"/>
              <a:buAutoNum type="alphaLcParenR"/>
            </a:pPr>
            <a:r>
              <a:rPr lang="ro-RO" sz="1200" smtClean="0">
                <a:latin typeface="Arial" charset="0"/>
              </a:rPr>
              <a:t>lacuri relicte (unde apa provine din mări interioare care au ocupat întinderi considerabile, dar s-au diminuat foarte mult) [...</a:t>
            </a:r>
            <a:r>
              <a:rPr lang="en-GB" sz="1200" smtClean="0">
                <a:latin typeface="Arial" charset="0"/>
              </a:rPr>
              <a:t>]</a:t>
            </a:r>
            <a:r>
              <a:rPr lang="ro-RO" sz="1200" smtClean="0">
                <a:latin typeface="Arial" charset="0"/>
              </a:rPr>
              <a:t>;</a:t>
            </a:r>
          </a:p>
          <a:p>
            <a:pPr marL="1371600" lvl="2" indent="-514350" algn="just">
              <a:buFont typeface="Arial" charset="0"/>
              <a:buAutoNum type="arabicPeriod"/>
            </a:pPr>
            <a:r>
              <a:rPr lang="ro-RO" sz="1200" smtClean="0">
                <a:latin typeface="Arial" charset="0"/>
              </a:rPr>
              <a:t>Există, de asemenea, alte lacuri de origine diversă, cum ar fi:</a:t>
            </a:r>
          </a:p>
          <a:p>
            <a:pPr marL="1752600" lvl="3" indent="-381000" algn="just">
              <a:buFont typeface="Arial" charset="0"/>
              <a:buAutoNum type="alphaLcParenR"/>
            </a:pPr>
            <a:r>
              <a:rPr lang="ro-RO" sz="1200" smtClean="0">
                <a:latin typeface="Arial" charset="0"/>
              </a:rPr>
              <a:t>lacuri carstice;</a:t>
            </a:r>
          </a:p>
          <a:p>
            <a:pPr marL="1752600" lvl="3" indent="-381000" algn="just">
              <a:buFont typeface="Arial" charset="0"/>
              <a:buAutoNum type="alphaLcParenR"/>
            </a:pPr>
            <a:r>
              <a:rPr lang="ro-RO" sz="1200" smtClean="0">
                <a:latin typeface="Arial" charset="0"/>
              </a:rPr>
              <a:t>lacuri de baraj natural;</a:t>
            </a:r>
          </a:p>
          <a:p>
            <a:pPr marL="1752600" lvl="3" indent="-381000" algn="just">
              <a:buFont typeface="Arial" charset="0"/>
              <a:buAutoNum type="alphaLcParenR"/>
            </a:pPr>
            <a:r>
              <a:rPr lang="ro-RO" sz="1200" smtClean="0">
                <a:latin typeface="Arial" charset="0"/>
              </a:rPr>
              <a:t>lacuri în regiuni vulcanice;</a:t>
            </a:r>
          </a:p>
          <a:p>
            <a:pPr marL="1752600" lvl="3" indent="-381000" algn="just">
              <a:buFont typeface="Arial" charset="0"/>
              <a:buAutoNum type="alphaLcParenR"/>
            </a:pPr>
            <a:r>
              <a:rPr lang="ro-RO" sz="1200" smtClean="0">
                <a:latin typeface="Arial" charset="0"/>
              </a:rPr>
              <a:t>limane (fluviale sau maritime) etc.</a:t>
            </a:r>
          </a:p>
        </p:txBody>
      </p:sp>
      <p:sp>
        <p:nvSpPr>
          <p:cNvPr id="4100" name="Rectangle 1"/>
          <p:cNvSpPr>
            <a:spLocks noChangeArrowheads="1"/>
          </p:cNvSpPr>
          <p:nvPr/>
        </p:nvSpPr>
        <p:spPr bwMode="auto">
          <a:xfrm>
            <a:off x="250825" y="314325"/>
            <a:ext cx="8353425" cy="396875"/>
          </a:xfrm>
          <a:prstGeom prst="rect">
            <a:avLst/>
          </a:prstGeom>
          <a:noFill/>
          <a:ln w="9525">
            <a:noFill/>
            <a:miter lim="800000"/>
            <a:headEnd/>
            <a:tailEnd/>
          </a:ln>
        </p:spPr>
        <p:txBody>
          <a:bodyPr anchor="ctr">
            <a:spAutoFit/>
          </a:bodyPr>
          <a:lstStyle/>
          <a:p>
            <a:r>
              <a:rPr lang="ro-RO" sz="1000" dirty="0" smtClean="0">
                <a:ea typeface="Calibri" pitchFamily="34" charset="0"/>
              </a:rPr>
              <a:t>Examenul de </a:t>
            </a:r>
            <a:r>
              <a:rPr lang="ro-RO" sz="1000" dirty="0" smtClean="0">
                <a:ea typeface="Calibri" pitchFamily="34" charset="0"/>
              </a:rPr>
              <a:t>bacalaureat 2012 </a:t>
            </a:r>
            <a:endParaRPr lang="ro-RO" sz="1000" dirty="0">
              <a:ea typeface="Calibri" pitchFamily="34" charset="0"/>
            </a:endParaRPr>
          </a:p>
          <a:p>
            <a:pPr eaLnBrk="0" hangingPunct="0"/>
            <a:r>
              <a:rPr lang="ro-RO" sz="1000" dirty="0">
                <a:ea typeface="Calibri" pitchFamily="34" charset="0"/>
              </a:rPr>
              <a:t>Proba de evaluare a competenţelor digitale  - document de lucru</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58</TotalTime>
  <Words>552</Words>
  <Application>Microsoft Office PowerPoint</Application>
  <PresentationFormat>On-screen Show (4:3)</PresentationFormat>
  <Paragraphs>29</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APELE CONTINENTALE</vt:lpstr>
      <vt:lpstr>Slide 2</vt:lpstr>
      <vt:lpstr>Slide 3</vt:lpstr>
    </vt:vector>
  </TitlesOfParts>
  <Company>Hewlett-Packard Company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SALARIUL</dc:title>
  <dc:creator>BAC09_s1_010609</dc:creator>
  <cp:lastModifiedBy>Guest</cp:lastModifiedBy>
  <cp:revision>19</cp:revision>
  <dcterms:created xsi:type="dcterms:W3CDTF">2010-01-11T15:51:42Z</dcterms:created>
  <dcterms:modified xsi:type="dcterms:W3CDTF">2012-03-08T12:33:54Z</dcterms:modified>
</cp:coreProperties>
</file>

<file path=docProps/thumbnail.jpeg>
</file>