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8D9D894B-8808-4890-B8CD-A22BB2301687}"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F5907A-E7AD-4F1F-A97A-590270F96DCD}"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C849C2A5-D49E-4E42-BAE3-970B4411EB7F}"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8AD23E-5E35-4DA0-9B07-F2FCD3522BB8}"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8C4A364-7795-4228-836D-1F254FDAE486}"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EC270D-1D37-4FC4-A9B9-5A539787C282}"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29F4671A-11C7-4F1F-842C-D2263DA30668}"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CFA0C1-773E-4F94-A659-4E286405243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470E57F-D0B8-40F1-B0C4-2726B5349531}"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6F02DF-7B31-49CA-9A09-9D526D867F02}"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86269CFE-F60F-4970-8295-CDA1F152D371}"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30C023B-CA9D-435C-8043-AA97F858C0C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A7823FCB-70FF-4A1E-8D1D-79FD7529A8A1}" type="datetimeFigureOut">
              <a:rPr lang="ro-RO"/>
              <a:pPr/>
              <a:t>08.03.2012</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F5760185-0014-4B45-82E0-DBAD6E2F554A}"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438D1018-8060-4CBD-9F89-537DCCBF224D}" type="datetimeFigureOut">
              <a:rPr lang="ro-RO"/>
              <a:pPr/>
              <a:t>08.03.2012</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CB59CC70-DC22-4BD7-BA5D-F936D353DCA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518A664-D4DF-43CF-951A-5F22D2463076}" type="datetimeFigureOut">
              <a:rPr lang="ro-RO"/>
              <a:pPr/>
              <a:t>08.03.2012</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71C1DC4-6721-49A5-93ED-EF6D91AAD773}"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4F180FE-BEFC-4BA9-BA73-6BDEFFFB0867}"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995441-8B24-4DBC-ACCA-CC666E3C3FD7}"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F602E7E-4203-4AEB-8213-9EC378A8DF9E}"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C0F321CC-104B-4D20-A820-66584FD55222}"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F3E190E9-CCA6-4DE3-B0B5-CA43DACE2875}" type="datetimeFigureOut">
              <a:rPr lang="ro-RO"/>
              <a:pPr/>
              <a:t>08.03.2012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39F4CD83-8FC5-46E2-9444-37479CF89F25}"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fr-FR" sz="1400" b="1" smtClean="0">
                <a:latin typeface="Arial" charset="0"/>
              </a:rPr>
              <a:t>PARTICULARITĂŢI STRUCTURALE ŞI FUNCŢIONALE ALE SISTEMULUI NERVOS CENTRAL LA VERTEBRATE</a:t>
            </a:r>
            <a:r>
              <a:rPr lang="en-US" sz="1400" b="1" smtClean="0">
                <a:latin typeface="Arial" charset="0"/>
              </a:rPr>
              <a:t> </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fr-FR" sz="1000" smtClean="0">
                <a:solidFill>
                  <a:srgbClr val="000000"/>
                </a:solidFill>
                <a:latin typeface="Arial" charset="0"/>
                <a:cs typeface="Times New Roman" pitchFamily="18" charset="0"/>
              </a:rPr>
              <a:t>(Adaptat după </a:t>
            </a:r>
            <a:r>
              <a:rPr lang="fr-FR" sz="1000" i="1" smtClean="0">
                <a:solidFill>
                  <a:srgbClr val="000000"/>
                </a:solidFill>
                <a:latin typeface="Arial" charset="0"/>
                <a:cs typeface="Times New Roman" pitchFamily="18" charset="0"/>
              </a:rPr>
              <a:t>Manualul de Biologie, clasa a X-a</a:t>
            </a:r>
            <a:r>
              <a:rPr lang="fr-FR" sz="1000" smtClean="0">
                <a:solidFill>
                  <a:srgbClr val="000000"/>
                </a:solidFill>
                <a:latin typeface="Arial" charset="0"/>
                <a:cs typeface="Times New Roman" pitchFamily="18" charset="0"/>
              </a:rPr>
              <a:t>, Stelic</a:t>
            </a:r>
            <a:r>
              <a:rPr lang="ro-RO" sz="1000" smtClean="0">
                <a:solidFill>
                  <a:srgbClr val="000000"/>
                </a:solidFill>
                <a:latin typeface="Arial" charset="0"/>
                <a:cs typeface="Times New Roman" pitchFamily="18" charset="0"/>
              </a:rPr>
              <a:t>ă Ene, Gheorghiţă Sandu, Gheorghe Gămăneci</a:t>
            </a:r>
            <a:r>
              <a:rPr lang="fr-FR" sz="1000" smtClean="0">
                <a:solidFill>
                  <a:srgbClr val="000000"/>
                </a:solidFill>
                <a:latin typeface="Arial" charset="0"/>
                <a:cs typeface="Times New Roman" pitchFamily="18" charset="0"/>
              </a:rPr>
              <a:t>)</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836613"/>
            <a:ext cx="4608512" cy="5472112"/>
          </a:xfrm>
        </p:spPr>
        <p:txBody>
          <a:bodyPr>
            <a:normAutofit lnSpcReduction="10000"/>
          </a:bodyPr>
          <a:lstStyle/>
          <a:p>
            <a:pPr marL="0" indent="542925" algn="just">
              <a:buFont typeface="Arial" charset="0"/>
              <a:buNone/>
            </a:pPr>
            <a:r>
              <a:rPr lang="ro-RO" sz="1200" smtClean="0">
                <a:latin typeface="Arial" charset="0"/>
              </a:rPr>
              <a:t>La toate vertebratele, într-o fază timpurie a dezvoltării embrionare, se formează tubul neural. El este situat dorsal faţă de tubul digestiv şi din el va deriva sistemul nervos central.</a:t>
            </a:r>
          </a:p>
          <a:p>
            <a:pPr marL="0" indent="542925" algn="just">
              <a:buFont typeface="Arial" charset="0"/>
              <a:buNone/>
            </a:pPr>
            <a:r>
              <a:rPr lang="ro-RO" sz="1200" smtClean="0">
                <a:latin typeface="Arial" charset="0"/>
              </a:rPr>
              <a:t>Formarea creierului începe cu dilatarea părţii craniale a tubului neural, unde rezultă o veziculă. Ea se fragmentează în trei şi apoi în cinci vezicule succesive: telencefal, diencefal, mezencefal, metencefal şi mielencefal care </a:t>
            </a:r>
            <a:r>
              <a:rPr lang="en-GB" sz="1200" smtClean="0">
                <a:latin typeface="Arial" charset="0"/>
              </a:rPr>
              <a:t>se </a:t>
            </a:r>
            <a:r>
              <a:rPr lang="ro-RO" sz="1200" smtClean="0">
                <a:latin typeface="Arial" charset="0"/>
              </a:rPr>
              <a:t>continuă cu viitoarea măduvă a spinării (fig. 125). Fiecare din cele cinci vezicule va genera o anumită structură a creierului, cu funcţii distincte. […]</a:t>
            </a:r>
          </a:p>
          <a:p>
            <a:pPr marL="0" indent="542925" algn="just">
              <a:buFont typeface="Arial" charset="0"/>
              <a:buNone/>
            </a:pPr>
            <a:r>
              <a:rPr lang="ro-RO" sz="1200" smtClean="0">
                <a:latin typeface="Arial" charset="0"/>
              </a:rPr>
              <a:t>Mielencefalul conţine centri care comandă şi reglează mişcările respiratorii, controlează mişcările legate de hrănire şi secreţiile digestive şi reglează circulaţia sângelui. La păsări şi mamifere apar centri noi care intervin în reglarea tonusului muscular şi mişcărilor.</a:t>
            </a:r>
          </a:p>
          <a:p>
            <a:pPr marL="0" indent="542925" algn="just">
              <a:buFont typeface="Arial" charset="0"/>
              <a:buNone/>
            </a:pPr>
            <a:r>
              <a:rPr lang="ro-RO" sz="1200" smtClean="0">
                <a:latin typeface="Arial" charset="0"/>
              </a:rPr>
              <a:t>Metencefalul formează, în partea lui dorsală, cerebelul. În evoluţia cerebelului apar pe rând trei structuri: </a:t>
            </a:r>
            <a:r>
              <a:rPr lang="en-GB" sz="1200" smtClean="0">
                <a:latin typeface="Arial" charset="0"/>
              </a:rPr>
              <a:t>a) A</a:t>
            </a:r>
            <a:r>
              <a:rPr lang="ro-RO" sz="1200" smtClean="0">
                <a:latin typeface="Arial" charset="0"/>
              </a:rPr>
              <a:t>rhicerebelul […]</a:t>
            </a:r>
            <a:r>
              <a:rPr lang="en-GB" sz="1200" smtClean="0">
                <a:latin typeface="Arial" charset="0"/>
              </a:rPr>
              <a:t> b)</a:t>
            </a:r>
            <a:r>
              <a:rPr lang="ro-RO" sz="1200" smtClean="0">
                <a:latin typeface="Arial" charset="0"/>
              </a:rPr>
              <a:t> </a:t>
            </a:r>
            <a:r>
              <a:rPr lang="en-GB" sz="1200" smtClean="0">
                <a:latin typeface="Arial" charset="0"/>
              </a:rPr>
              <a:t>P</a:t>
            </a:r>
            <a:r>
              <a:rPr lang="ro-RO" sz="1200" smtClean="0">
                <a:latin typeface="Arial" charset="0"/>
              </a:rPr>
              <a:t>aleocerebelul […] </a:t>
            </a:r>
            <a:r>
              <a:rPr lang="en-GB" sz="1200" smtClean="0">
                <a:latin typeface="Arial" charset="0"/>
              </a:rPr>
              <a:t>c)</a:t>
            </a:r>
            <a:r>
              <a:rPr lang="ro-RO" sz="1200" smtClean="0">
                <a:latin typeface="Arial" charset="0"/>
              </a:rPr>
              <a:t> </a:t>
            </a:r>
            <a:r>
              <a:rPr lang="en-GB" sz="1200" smtClean="0">
                <a:latin typeface="Arial" charset="0"/>
              </a:rPr>
              <a:t>N</a:t>
            </a:r>
            <a:r>
              <a:rPr lang="ro-RO" sz="1200" smtClean="0">
                <a:latin typeface="Arial" charset="0"/>
              </a:rPr>
              <a:t>eocerebelul. […]</a:t>
            </a:r>
          </a:p>
          <a:p>
            <a:pPr marL="0" indent="542925" algn="just">
              <a:buFont typeface="Arial" charset="0"/>
              <a:buNone/>
            </a:pPr>
            <a:r>
              <a:rPr lang="ro-RO" sz="1200" smtClean="0">
                <a:latin typeface="Arial" charset="0"/>
              </a:rPr>
              <a:t>Mezencefalul la ciclostomi, peşti şi amfibieni are un rol conducător dominând celelalte structuri ale sistemului nervos. El primeşte informaţii de la receptorii vizuali, auditivi şi ai liniei laterale. Dorsal, el prezintă doi lobi optici voluminoşi. Începând de la reptile, mezencefalul pierde poziţia dominantă care este preluată de telencefal. Apare nucleul roşu – un centru cu rol în reglarea tonusului muscular. Se menţin lobii optici. La păsări se dezvoltă lobii optici şi nucleul roşu. La mamifere apare substanţa neagră iar pe partea dorsală distingem coliculii cvadrigemeni. Ei nu mai sunt centri superiori ai văzului şi auzului</a:t>
            </a:r>
            <a:r>
              <a:rPr lang="fr-FR" sz="1200" smtClean="0">
                <a:latin typeface="Arial" charset="0"/>
              </a:rPr>
              <a:t>, </a:t>
            </a:r>
            <a:r>
              <a:rPr lang="ro-RO" sz="1200" smtClean="0">
                <a:latin typeface="Arial" charset="0"/>
              </a:rPr>
              <a:t>ci ai unor reflexe de orientare legate de lumină şi sunete.</a:t>
            </a:r>
          </a:p>
        </p:txBody>
      </p:sp>
      <p:pic>
        <p:nvPicPr>
          <p:cNvPr id="3078" name="Picture 6" descr="comp_i"/>
          <p:cNvPicPr>
            <a:picLocks noChangeAspect="1" noChangeArrowheads="1"/>
          </p:cNvPicPr>
          <p:nvPr/>
        </p:nvPicPr>
        <p:blipFill>
          <a:blip r:embed="rId2" cstate="print"/>
          <a:srcRect/>
          <a:stretch>
            <a:fillRect/>
          </a:stretch>
        </p:blipFill>
        <p:spPr bwMode="auto">
          <a:xfrm>
            <a:off x="5724525" y="1989138"/>
            <a:ext cx="2581275" cy="2581275"/>
          </a:xfrm>
          <a:prstGeom prst="rect">
            <a:avLst/>
          </a:prstGeom>
          <a:noFill/>
        </p:spPr>
      </p:pic>
      <p:sp>
        <p:nvSpPr>
          <p:cNvPr id="3079" name="Rectangle 1"/>
          <p:cNvSpPr>
            <a:spLocks noChangeArrowheads="1"/>
          </p:cNvSpPr>
          <p:nvPr/>
        </p:nvSpPr>
        <p:spPr bwMode="auto">
          <a:xfrm>
            <a:off x="179388" y="188913"/>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175125"/>
          </a:xfrm>
        </p:spPr>
        <p:txBody>
          <a:bodyPr>
            <a:normAutofit/>
          </a:bodyPr>
          <a:lstStyle/>
          <a:p>
            <a:pPr marL="609600" indent="-609600" algn="just">
              <a:buFont typeface="Arial" charset="0"/>
              <a:buAutoNum type="arabicPeriod"/>
            </a:pPr>
            <a:r>
              <a:rPr lang="ro-RO" sz="1200" smtClean="0">
                <a:latin typeface="Arial" charset="0"/>
              </a:rPr>
              <a:t>Abuzul de tutun prin nicotină şi gudron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tulburări de memorie, de vedere;</a:t>
            </a:r>
          </a:p>
          <a:p>
            <a:pPr marL="1371600" lvl="2" indent="-514350" algn="just">
              <a:buFont typeface="Arial" charset="0"/>
              <a:buAutoNum type="alphaLcParenR"/>
            </a:pPr>
            <a:r>
              <a:rPr lang="ro-RO" sz="1200" smtClean="0">
                <a:latin typeface="Arial" charset="0"/>
              </a:rPr>
              <a:t>ameţeli;</a:t>
            </a:r>
          </a:p>
          <a:p>
            <a:pPr marL="1371600" lvl="2" indent="-514350" algn="just">
              <a:buFont typeface="Arial" charset="0"/>
              <a:buAutoNum type="alphaLcParenR"/>
            </a:pPr>
            <a:r>
              <a:rPr lang="ro-RO" sz="1200" smtClean="0">
                <a:latin typeface="Arial" charset="0"/>
              </a:rPr>
              <a:t>astenie;</a:t>
            </a:r>
          </a:p>
          <a:p>
            <a:pPr marL="1371600" lvl="2" indent="-514350" algn="just">
              <a:buFont typeface="Arial" charset="0"/>
              <a:buAutoNum type="alphaLcParenR"/>
            </a:pPr>
            <a:r>
              <a:rPr lang="ro-RO" sz="1200" smtClean="0">
                <a:latin typeface="Arial" charset="0"/>
              </a:rPr>
              <a:t>cancer pulmonar.</a:t>
            </a:r>
          </a:p>
          <a:p>
            <a:pPr marL="609600" indent="-609600" algn="just">
              <a:buFont typeface="Arial" charset="0"/>
              <a:buAutoNum type="arabicPeriod"/>
            </a:pPr>
            <a:r>
              <a:rPr lang="ro-RO" sz="1200" smtClean="0">
                <a:latin typeface="Arial" charset="0"/>
              </a:rPr>
              <a:t>Cafeaua în exces prin cofeină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insomnie;</a:t>
            </a:r>
          </a:p>
          <a:p>
            <a:pPr marL="1371600" lvl="2" indent="-514350" algn="just">
              <a:buFont typeface="Arial" charset="0"/>
              <a:buAutoNum type="alphaLcParenR"/>
            </a:pPr>
            <a:r>
              <a:rPr lang="ro-RO" sz="1200" smtClean="0">
                <a:latin typeface="Arial" charset="0"/>
              </a:rPr>
              <a:t>palpitaţii ale inimii;</a:t>
            </a:r>
          </a:p>
          <a:p>
            <a:pPr marL="1371600" lvl="2" indent="-514350" algn="just">
              <a:buFont typeface="Arial" charset="0"/>
              <a:buAutoNum type="alphaLcParenR"/>
            </a:pPr>
            <a:r>
              <a:rPr lang="ro-RO" sz="1200" smtClean="0">
                <a:latin typeface="Arial" charset="0"/>
              </a:rPr>
              <a:t>tremuratul mâinilor;</a:t>
            </a:r>
          </a:p>
          <a:p>
            <a:pPr marL="1371600" lvl="2" indent="-514350" algn="just">
              <a:buFont typeface="Arial" charset="0"/>
              <a:buAutoNum type="alphaLcParenR"/>
            </a:pPr>
            <a:r>
              <a:rPr lang="ro-RO" sz="1200" smtClean="0">
                <a:latin typeface="Arial" charset="0"/>
              </a:rPr>
              <a:t>delir;</a:t>
            </a:r>
          </a:p>
          <a:p>
            <a:pPr marL="1371600" lvl="2" indent="-514350" algn="just">
              <a:buFont typeface="Arial" charset="0"/>
              <a:buAutoNum type="alphaLcParenR"/>
            </a:pPr>
            <a:r>
              <a:rPr lang="ro-RO" sz="1200" smtClean="0">
                <a:latin typeface="Arial" charset="0"/>
              </a:rPr>
              <a:t>ameţeli.</a:t>
            </a:r>
          </a:p>
          <a:p>
            <a:pPr marL="609600" indent="-609600" algn="just">
              <a:buFont typeface="Arial" charset="0"/>
              <a:buAutoNum type="arabicPeriod"/>
            </a:pPr>
            <a:r>
              <a:rPr lang="ro-RO" sz="1200" smtClean="0">
                <a:latin typeface="Arial" charset="0"/>
              </a:rPr>
              <a:t>Drogurile cunoscute sub numele de “moarte albă” </a:t>
            </a:r>
            <a:r>
              <a:rPr lang="en-GB" sz="1200" smtClean="0">
                <a:latin typeface="Arial" charset="0"/>
              </a:rPr>
              <a:t>[...] </a:t>
            </a:r>
            <a:r>
              <a:rPr lang="ro-RO" sz="1200" smtClean="0">
                <a:latin typeface="Arial" charset="0"/>
              </a:rPr>
              <a:t>provoacă</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excitaţii psihologice;</a:t>
            </a:r>
          </a:p>
          <a:p>
            <a:pPr marL="1371600" lvl="2" indent="-514350" algn="just">
              <a:buFont typeface="Arial" charset="0"/>
              <a:buAutoNum type="alphaLcParenR"/>
            </a:pPr>
            <a:r>
              <a:rPr lang="ro-RO" sz="1200" smtClean="0">
                <a:latin typeface="Arial" charset="0"/>
              </a:rPr>
              <a:t>sentimente de tensiune;</a:t>
            </a:r>
          </a:p>
          <a:p>
            <a:pPr marL="1371600" lvl="2" indent="-514350" algn="just">
              <a:buFont typeface="Arial" charset="0"/>
              <a:buAutoNum type="alphaLcParenR"/>
            </a:pPr>
            <a:r>
              <a:rPr lang="ro-RO" sz="1200" smtClean="0">
                <a:latin typeface="Arial" charset="0"/>
              </a:rPr>
              <a:t>modificarea senzaţiilor auditive, olfactive. […]</a:t>
            </a:r>
          </a:p>
        </p:txBody>
      </p:sp>
      <p:sp>
        <p:nvSpPr>
          <p:cNvPr id="4101" name="Rectangle 1"/>
          <p:cNvSpPr>
            <a:spLocks noChangeArrowheads="1"/>
          </p:cNvSpPr>
          <p:nvPr/>
        </p:nvSpPr>
        <p:spPr bwMode="auto">
          <a:xfrm>
            <a:off x="179388" y="188913"/>
            <a:ext cx="86058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437</Words>
  <Application>Microsoft Office PowerPoint</Application>
  <PresentationFormat>On-screen Show (4:3)</PresentationFormat>
  <Paragraphs>28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PARTICULARITĂŢI STRUCTURALE ŞI FUNCŢIONALE ALE SISTEMULUI NERVOS CENTRAL LA VERTEBRATE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Guest</cp:lastModifiedBy>
  <cp:revision>20</cp:revision>
  <dcterms:created xsi:type="dcterms:W3CDTF">2010-01-11T15:51:42Z</dcterms:created>
  <dcterms:modified xsi:type="dcterms:W3CDTF">2012-03-08T12:33:12Z</dcterms:modified>
</cp:coreProperties>
</file>