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-1042" y="-91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02A098-C0D4-4034-A218-9305DACCA94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7F71D9-1310-4AC5-86E8-313624205EA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680868-CD65-4853-923C-AA725FA2DF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8C5487-DE66-49C8-B8B6-0456188FF9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0DD65A-63A7-4E36-B581-D0F9AF0699A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BD32B5-25DA-47C8-AC98-C5757F5BC8F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D8BEDE-05CD-4E48-AC0E-1695B5B474C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605699-501B-4AD1-9E9C-101871206D5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B2385D-CD72-419C-8D8E-988A2F1529B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7A15BD-9026-4CCC-B7D5-7994A17EC6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0933A3-3A30-4760-B914-189E52863A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845115-9B99-4C32-BC04-621D9B907AD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DC1001C0-C191-4333-8B8B-398C3C4375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ro-RO" sz="1400" b="1" smtClean="0">
                <a:cs typeface="Arial" charset="0"/>
              </a:rPr>
              <a:t>MEDIUL LIMBAJULUI DE PROGRAMARE STUDIAT</a:t>
            </a:r>
            <a:endParaRPr lang="ro-RO" sz="1400" smtClean="0">
              <a:cs typeface="Arial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209800" y="3886200"/>
            <a:ext cx="6400800" cy="533400"/>
          </a:xfrm>
        </p:spPr>
        <p:txBody>
          <a:bodyPr/>
          <a:lstStyle/>
          <a:p>
            <a:pPr eaLnBrk="1" hangingPunct="1"/>
            <a:r>
              <a:rPr lang="en-GB" sz="1000" smtClean="0"/>
              <a:t>(</a:t>
            </a:r>
            <a:r>
              <a:rPr lang="ro-RO" sz="1000" smtClean="0"/>
              <a:t>Adaptat după </a:t>
            </a:r>
            <a:r>
              <a:rPr lang="ro-RO" sz="1000" i="1" smtClean="0"/>
              <a:t>Manualul de Informatică, clasa a X</a:t>
            </a:r>
            <a:r>
              <a:rPr lang="en-US" sz="1000" i="1" smtClean="0"/>
              <a:t>-a</a:t>
            </a:r>
            <a:r>
              <a:rPr lang="en-US" sz="1000" smtClean="0"/>
              <a:t>, coordonator Mioara Gheorghe</a:t>
            </a:r>
            <a:r>
              <a:rPr lang="en-GB" sz="1000" smtClean="0"/>
              <a:t>)</a:t>
            </a:r>
            <a:endParaRPr lang="en-US" smtClean="0"/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457200" y="228600"/>
            <a:ext cx="80010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o-RO" sz="1000" dirty="0" smtClean="0">
                <a:solidFill>
                  <a:schemeClr val="tx2"/>
                </a:solidFill>
              </a:rPr>
              <a:t>Examenul de </a:t>
            </a:r>
            <a:r>
              <a:rPr lang="ro-RO" sz="1000" dirty="0" smtClean="0">
                <a:solidFill>
                  <a:schemeClr val="tx2"/>
                </a:solidFill>
              </a:rPr>
              <a:t>bacalaureat 2012</a:t>
            </a:r>
            <a:endParaRPr lang="en-US" sz="1000" dirty="0"/>
          </a:p>
          <a:p>
            <a:r>
              <a:rPr lang="ro-RO" sz="1000" dirty="0">
                <a:solidFill>
                  <a:schemeClr val="tx2"/>
                </a:solidFill>
              </a:rPr>
              <a:t>Proba de evaluare a competenţelor digitale</a:t>
            </a:r>
            <a:r>
              <a:rPr lang="en-US" sz="1000" dirty="0">
                <a:solidFill>
                  <a:schemeClr val="tx2"/>
                </a:solidFill>
              </a:rPr>
              <a:t> – document de </a:t>
            </a:r>
            <a:r>
              <a:rPr lang="en-US" sz="1000" dirty="0" err="1">
                <a:solidFill>
                  <a:schemeClr val="tx2"/>
                </a:solidFill>
              </a:rPr>
              <a:t>lucru</a:t>
            </a:r>
            <a:endParaRPr lang="en-US" sz="1000" dirty="0">
              <a:solidFill>
                <a:schemeClr val="tx2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/>
          <a:lstStyle/>
          <a:p>
            <a:pPr algn="l" eaLnBrk="1" hangingPunct="1"/>
            <a:r>
              <a:rPr lang="ro-RO" sz="1000" dirty="0" smtClean="0">
                <a:cs typeface="Arial" charset="0"/>
              </a:rPr>
              <a:t>Examenul de </a:t>
            </a:r>
            <a:r>
              <a:rPr lang="ro-RO" sz="1000" dirty="0" smtClean="0">
                <a:cs typeface="Arial" charset="0"/>
              </a:rPr>
              <a:t>bacalaureat 2012</a:t>
            </a:r>
            <a:r>
              <a:rPr lang="ro-RO" sz="1000" dirty="0" smtClean="0">
                <a:cs typeface="Arial" charset="0"/>
              </a:rPr>
              <a:t/>
            </a:r>
            <a:br>
              <a:rPr lang="ro-RO" sz="1000" dirty="0" smtClean="0">
                <a:cs typeface="Arial" charset="0"/>
              </a:rPr>
            </a:br>
            <a:r>
              <a:rPr lang="ro-RO" sz="1000" dirty="0" smtClean="0">
                <a:cs typeface="Arial" charset="0"/>
              </a:rPr>
              <a:t>Proba de evaluare a competenţelor digitale</a:t>
            </a:r>
            <a:r>
              <a:rPr lang="en-US" sz="1000" dirty="0" smtClean="0">
                <a:cs typeface="Arial" charset="0"/>
              </a:rPr>
              <a:t> – document de </a:t>
            </a:r>
            <a:r>
              <a:rPr lang="en-US" sz="1000" dirty="0" err="1" smtClean="0">
                <a:cs typeface="Arial" charset="0"/>
              </a:rPr>
              <a:t>lucru</a:t>
            </a:r>
            <a:endParaRPr lang="en-US" sz="1000" dirty="0" smtClean="0">
              <a:cs typeface="Arial" charset="0"/>
            </a:endParaRP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295400"/>
            <a:ext cx="4572000" cy="5105400"/>
          </a:xfrm>
        </p:spPr>
        <p:txBody>
          <a:bodyPr/>
          <a:lstStyle/>
          <a:p>
            <a:pPr marL="1588" indent="12700" algn="just" eaLnBrk="1" hangingPunct="1">
              <a:buFontTx/>
              <a:buNone/>
              <a:tabLst>
                <a:tab pos="355600" algn="l"/>
              </a:tabLst>
            </a:pPr>
            <a:r>
              <a:rPr lang="en-US" sz="1200" smtClean="0"/>
              <a:t>	</a:t>
            </a:r>
            <a:r>
              <a:rPr lang="ro-RO" sz="1200" smtClean="0"/>
              <a:t>Prin codificarea algoritmului în limbajul de programare ales, obţinem un program. Programul este transmis calculatorului prin introducerea textului de la tastatură (editare) şi memorat într-un fişier sursă cu extensia pas pentru limbajul Pascal (exemplu: program1.cpp) sau extensia cpp pentru limbajul C/C++ (exemplu: program1.cpp). </a:t>
            </a:r>
            <a:r>
              <a:rPr lang="en-US" sz="1200" smtClean="0"/>
              <a:t>[…]</a:t>
            </a:r>
            <a:endParaRPr lang="ro-RO" sz="1200" smtClean="0"/>
          </a:p>
          <a:p>
            <a:pPr marL="1588" indent="12700" algn="just" eaLnBrk="1" hangingPunct="1">
              <a:buFontTx/>
              <a:buNone/>
              <a:tabLst>
                <a:tab pos="355600" algn="l"/>
              </a:tabLst>
            </a:pPr>
            <a:r>
              <a:rPr lang="en-US" sz="1200" smtClean="0"/>
              <a:t>	</a:t>
            </a:r>
            <a:r>
              <a:rPr lang="ro-RO" sz="1200" smtClean="0"/>
              <a:t>„Traducerea</a:t>
            </a:r>
            <a:r>
              <a:rPr lang="en-US" sz="1200" smtClean="0"/>
              <a:t>”</a:t>
            </a:r>
            <a:r>
              <a:rPr lang="ro-RO" sz="1200" smtClean="0"/>
              <a:t> textului de program din limbajul de programare ales în limbajul intern al calculatorului se face de către compilator prin compilare. Compilatorul realizează și verificarea sintactică a programului, semnalând erorile detectate.</a:t>
            </a:r>
            <a:r>
              <a:rPr lang="en-US" sz="1200" smtClean="0"/>
              <a:t> </a:t>
            </a:r>
            <a:r>
              <a:rPr lang="ro-RO" sz="1200" smtClean="0"/>
              <a:t>Corectarea erorilor se face prin editare, de la tastatură, fiind urmată de o nouă compilare. Când textul programului nu mai conţine nicio eroare, compilatorul generează un fişier obiect cu extensia obj (exemplu: program1.obj). Fişierul obiect este executat prin comanda Run.</a:t>
            </a:r>
          </a:p>
          <a:p>
            <a:pPr marL="1588" indent="12700" algn="just" eaLnBrk="1" hangingPunct="1">
              <a:buFontTx/>
              <a:buNone/>
              <a:tabLst>
                <a:tab pos="355600" algn="l"/>
              </a:tabLst>
            </a:pPr>
            <a:r>
              <a:rPr lang="en-US" sz="1200" smtClean="0"/>
              <a:t>	</a:t>
            </a:r>
            <a:r>
              <a:rPr lang="ro-RO" sz="1200" smtClean="0"/>
              <a:t>Pentru a oferi programatorilor accesul la fişiere şi la resursele de editare, compilare şi execuţie, au fost dezvoltate mediile de programare.</a:t>
            </a:r>
            <a:r>
              <a:rPr lang="en-US" sz="1200" smtClean="0"/>
              <a:t>[…]</a:t>
            </a:r>
            <a:endParaRPr lang="ro-RO" sz="1200" smtClean="0"/>
          </a:p>
          <a:p>
            <a:pPr marL="1588" indent="12700" algn="just" eaLnBrk="1" hangingPunct="1">
              <a:buFontTx/>
              <a:buNone/>
              <a:tabLst>
                <a:tab pos="355600" algn="l"/>
              </a:tabLst>
            </a:pPr>
            <a:r>
              <a:rPr lang="en-US" sz="1200" smtClean="0"/>
              <a:t>	</a:t>
            </a:r>
            <a:r>
              <a:rPr lang="ro-RO" sz="1200" smtClean="0"/>
              <a:t>Datele cu care lucrează un program pot fi memorate în fişierele text. Astfel se asigură păstrarea datelor şi reducerea timpului de operare la testarea/utilizarea programului.</a:t>
            </a:r>
          </a:p>
          <a:p>
            <a:pPr marL="1588" indent="12700" algn="just" eaLnBrk="1" hangingPunct="1">
              <a:buFontTx/>
              <a:buNone/>
              <a:tabLst>
                <a:tab pos="355600" algn="l"/>
              </a:tabLst>
            </a:pPr>
            <a:r>
              <a:rPr lang="en-US" sz="1200" smtClean="0"/>
              <a:t>	</a:t>
            </a:r>
            <a:r>
              <a:rPr lang="ro-RO" sz="1200" smtClean="0"/>
              <a:t>Un fişier text este format dintr-o succesiune de caractere ASCII scrise pe una sau mai multe linii (rânduri), pe memorie externă (disc). Sfârşitul fişierului este marcat de o etichetă specială: EOF (End Of File). Prelucrarea unui fişier se face prin mai multe operaţii: deschidere (pentru citire sau scriere), citire, scriere, închidere. </a:t>
            </a:r>
            <a:r>
              <a:rPr lang="en-US" sz="1200" smtClean="0"/>
              <a:t>[…] </a:t>
            </a:r>
            <a:endParaRPr lang="ro-RO" sz="1200" smtClean="0"/>
          </a:p>
          <a:p>
            <a:pPr marL="1588" indent="12700" algn="just" eaLnBrk="1" hangingPunct="1">
              <a:lnSpc>
                <a:spcPct val="80000"/>
              </a:lnSpc>
              <a:buFontTx/>
              <a:buNone/>
              <a:tabLst>
                <a:tab pos="355600" algn="l"/>
              </a:tabLst>
            </a:pPr>
            <a:endParaRPr lang="en-US" sz="1200" smtClean="0"/>
          </a:p>
        </p:txBody>
      </p:sp>
      <p:pic>
        <p:nvPicPr>
          <p:cNvPr id="3076" name="Picture 6" descr="comp_i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410200" y="1828800"/>
            <a:ext cx="3267075" cy="3267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Placeholder 2"/>
          <p:cNvSpPr>
            <a:spLocks noGrp="1"/>
          </p:cNvSpPr>
          <p:nvPr>
            <p:ph type="body" sz="half" idx="1"/>
          </p:nvPr>
        </p:nvSpPr>
        <p:spPr>
          <a:xfrm>
            <a:off x="381000" y="1524000"/>
            <a:ext cx="7924800" cy="4800600"/>
          </a:xfrm>
        </p:spPr>
        <p:txBody>
          <a:bodyPr/>
          <a:lstStyle/>
          <a:p>
            <a:pPr algn="just" eaLnBrk="1" hangingPunct="1">
              <a:buFontTx/>
              <a:buNone/>
            </a:pPr>
            <a:r>
              <a:rPr lang="en-US" sz="1200" smtClean="0"/>
              <a:t>Probleme propuse:</a:t>
            </a:r>
            <a:endParaRPr lang="ro-RO" sz="1200" smtClean="0"/>
          </a:p>
          <a:p>
            <a:pPr algn="just" eaLnBrk="1" hangingPunct="1">
              <a:buFont typeface="Arial" charset="0"/>
              <a:buAutoNum type="arabicPeriod"/>
            </a:pPr>
            <a:r>
              <a:rPr lang="en-US" sz="1200" smtClean="0"/>
              <a:t>Se introduc n+m numere naturale.</a:t>
            </a:r>
            <a:endParaRPr lang="ro-RO" sz="1200" smtClean="0"/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Să se formeze mul</a:t>
            </a:r>
            <a:r>
              <a:rPr lang="ro-RO" sz="1200" smtClean="0"/>
              <a:t>ţ</a:t>
            </a:r>
            <a:r>
              <a:rPr lang="en-US" sz="1200" smtClean="0"/>
              <a:t>imea A din primele n valori </a:t>
            </a:r>
            <a:r>
              <a:rPr lang="ro-RO" sz="1200" smtClean="0"/>
              <a:t>ş</a:t>
            </a:r>
            <a:r>
              <a:rPr lang="en-US" sz="1200" smtClean="0"/>
              <a:t>i mul</a:t>
            </a:r>
            <a:r>
              <a:rPr lang="ro-RO" sz="1200" smtClean="0"/>
              <a:t>ţ</a:t>
            </a:r>
            <a:r>
              <a:rPr lang="en-US" sz="1200" smtClean="0"/>
              <a:t>imea B din următoarele m valori.</a:t>
            </a:r>
            <a:endParaRPr lang="ro-RO" sz="1200" smtClean="0"/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Să se verifice dacă o valoare oarecare x, introdusă de la tastatură, apar</a:t>
            </a:r>
            <a:r>
              <a:rPr lang="ro-RO" sz="1200" smtClean="0"/>
              <a:t>ţ</a:t>
            </a:r>
            <a:r>
              <a:rPr lang="en-US" sz="1200" smtClean="0"/>
              <a:t>ine mul</a:t>
            </a:r>
            <a:r>
              <a:rPr lang="ro-RO" sz="1200" smtClean="0"/>
              <a:t>ţ</a:t>
            </a:r>
            <a:r>
              <a:rPr lang="en-US" sz="1200" smtClean="0"/>
              <a:t>imii A.</a:t>
            </a:r>
            <a:endParaRPr lang="ro-RO" sz="1200" smtClean="0"/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Să se formeze mul</a:t>
            </a:r>
            <a:r>
              <a:rPr lang="ro-RO" sz="1200" smtClean="0"/>
              <a:t>ţ</a:t>
            </a:r>
            <a:r>
              <a:rPr lang="en-US" sz="1200" smtClean="0"/>
              <a:t>imea R ca reuniune dintre mul</a:t>
            </a:r>
            <a:r>
              <a:rPr lang="ro-RO" sz="1200" smtClean="0"/>
              <a:t>ţ</a:t>
            </a:r>
            <a:r>
              <a:rPr lang="en-US" sz="1200" smtClean="0"/>
              <a:t>imile A și B.</a:t>
            </a:r>
            <a:endParaRPr lang="ro-RO" sz="1200" smtClean="0"/>
          </a:p>
          <a:p>
            <a:pPr algn="just" eaLnBrk="1" hangingPunct="1">
              <a:buFont typeface="Arial" charset="0"/>
              <a:buAutoNum type="arabicPeriod"/>
            </a:pPr>
            <a:r>
              <a:rPr lang="en-US" sz="1200" smtClean="0"/>
              <a:t>Doi</a:t>
            </a:r>
            <a:r>
              <a:rPr lang="ro-RO" sz="1200" smtClean="0"/>
              <a:t> elevi lucrează împreună la un proiect pentru ora de istorie. Fiecare s-a documentat şi a întocmit o listă cu cele mai importante evenimente istorice. În proiect, trebuie prezentat o singură dată fiecare eveniment istoric, în ordine cronologică. 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Întocmi</a:t>
            </a:r>
            <a:r>
              <a:rPr lang="ro-RO" sz="1200" smtClean="0"/>
              <a:t>ţ</a:t>
            </a:r>
            <a:r>
              <a:rPr lang="en-US" sz="1200" smtClean="0"/>
              <a:t>i</a:t>
            </a:r>
            <a:r>
              <a:rPr lang="ro-RO" sz="1200" smtClean="0"/>
              <a:t> cele două liste cu cel mult 10 evenimente istorice.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ro-RO" sz="1200" smtClean="0"/>
              <a:t>Verificaţi dacă cele două liste pot fi interclasate.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ro-RO" sz="1200" smtClean="0"/>
              <a:t>Obţineţi lista finală prin interclasarea celor două liste.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ro-RO" sz="1200" smtClean="0"/>
              <a:t>Să se determine dacă un an oarecare, A, aparţine listei de evenimente.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ro-RO" sz="1200" smtClean="0"/>
              <a:t>Realizaţi un program care să rezolve cerinţele de la punctele a,b,c şi d.</a:t>
            </a:r>
          </a:p>
          <a:p>
            <a:pPr algn="just" eaLnBrk="1" hangingPunct="1">
              <a:buFont typeface="Arial" charset="0"/>
              <a:buAutoNum type="arabicPeriod"/>
            </a:pPr>
            <a:r>
              <a:rPr lang="ro-RO" sz="1200" smtClean="0"/>
              <a:t>Se cunosc rezultatele la Olimpiada de informatică pentru trei şcoli. Numărul de participanţi din fiecare şcoală este n1,n2, respectiv n3.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Propune</a:t>
            </a:r>
            <a:r>
              <a:rPr lang="ro-RO" sz="1200" smtClean="0"/>
              <a:t>ţ</a:t>
            </a:r>
            <a:r>
              <a:rPr lang="en-US" sz="1200" smtClean="0"/>
              <a:t>i</a:t>
            </a:r>
            <a:r>
              <a:rPr lang="ro-RO" sz="1200" smtClean="0"/>
              <a:t> un algoritm pentru obţinerea clasamentului fiecărei şcoli.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Propune</a:t>
            </a:r>
            <a:r>
              <a:rPr lang="ro-RO" sz="1200" smtClean="0"/>
              <a:t>ţ</a:t>
            </a:r>
            <a:r>
              <a:rPr lang="en-US" sz="1200" smtClean="0"/>
              <a:t>i</a:t>
            </a:r>
            <a:r>
              <a:rPr lang="ro-RO" sz="1200" smtClean="0"/>
              <a:t> un algoritm prin care să se obţină clasamentul pentru toate şcolile.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Analiza</a:t>
            </a:r>
            <a:r>
              <a:rPr lang="ro-RO" sz="1200" smtClean="0"/>
              <a:t>ţ</a:t>
            </a:r>
            <a:r>
              <a:rPr lang="en-US" sz="1200" smtClean="0"/>
              <a:t>i</a:t>
            </a:r>
            <a:r>
              <a:rPr lang="ro-RO" sz="1200" smtClean="0"/>
              <a:t> eficienţa algoritmului propus.</a:t>
            </a:r>
            <a:r>
              <a:rPr lang="en-US" sz="1200" smtClean="0"/>
              <a:t>[…]</a:t>
            </a:r>
            <a:endParaRPr lang="ro-RO" sz="1200" smtClean="0"/>
          </a:p>
          <a:p>
            <a:pPr eaLnBrk="1" hangingPunct="1">
              <a:buFontTx/>
              <a:buNone/>
            </a:pPr>
            <a:endParaRPr lang="ro-RO" sz="1200" smtClean="0"/>
          </a:p>
        </p:txBody>
      </p:sp>
      <p:sp>
        <p:nvSpPr>
          <p:cNvPr id="4099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/>
          <a:lstStyle/>
          <a:p>
            <a:pPr algn="l" eaLnBrk="1" hangingPunct="1"/>
            <a:r>
              <a:rPr lang="ro-RO" sz="1000" dirty="0" smtClean="0">
                <a:cs typeface="Arial" charset="0"/>
              </a:rPr>
              <a:t>Examenul de </a:t>
            </a:r>
            <a:r>
              <a:rPr lang="ro-RO" sz="1000" dirty="0" smtClean="0">
                <a:cs typeface="Arial" charset="0"/>
              </a:rPr>
              <a:t>bacalaureat 2012</a:t>
            </a:r>
            <a:r>
              <a:rPr lang="en-GB" sz="1000" dirty="0" smtClean="0">
                <a:cs typeface="Arial" charset="0"/>
              </a:rPr>
              <a:t/>
            </a:r>
            <a:br>
              <a:rPr lang="en-GB" sz="1000" dirty="0" smtClean="0">
                <a:cs typeface="Arial" charset="0"/>
              </a:rPr>
            </a:br>
            <a:r>
              <a:rPr lang="ro-RO" sz="1000" dirty="0" smtClean="0">
                <a:cs typeface="Arial" charset="0"/>
              </a:rPr>
              <a:t>Proba de evaluare a competenţelor digitale</a:t>
            </a:r>
            <a:r>
              <a:rPr lang="en-US" sz="1000" dirty="0" smtClean="0">
                <a:cs typeface="Arial" charset="0"/>
              </a:rPr>
              <a:t> – document de </a:t>
            </a:r>
            <a:r>
              <a:rPr lang="en-US" sz="1000" dirty="0" err="1" smtClean="0">
                <a:cs typeface="Arial" charset="0"/>
              </a:rPr>
              <a:t>lucru</a:t>
            </a:r>
            <a:endParaRPr lang="en-US" sz="1000" dirty="0" smtClean="0">
              <a:cs typeface="Arial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53</TotalTime>
  <Words>273</Words>
  <Application>Microsoft Office PowerPoint</Application>
  <PresentationFormat>On-screen Show (4:3)</PresentationFormat>
  <Paragraphs>26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Default Design</vt:lpstr>
      <vt:lpstr>MEDIUL LIMBAJULUI DE PROGRAMARE STUDIAT</vt:lpstr>
      <vt:lpstr>Examenul de bacalaureat 2012 Proba de evaluare a competenţelor digitale – document de lucru</vt:lpstr>
      <vt:lpstr>Examenul de bacalaureat 2012 Proba de evaluare a competenţelor digitale – document de lucru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MEDIUL LIMBAJULUI DE PROGRAMARE STUDIAT</dc:title>
  <dc:creator>CNEE</dc:creator>
  <cp:lastModifiedBy>Guest</cp:lastModifiedBy>
  <cp:revision>26</cp:revision>
  <cp:lastPrinted>1601-01-01T00:00:00Z</cp:lastPrinted>
  <dcterms:created xsi:type="dcterms:W3CDTF">1601-01-01T00:00:00Z</dcterms:created>
  <dcterms:modified xsi:type="dcterms:W3CDTF">2012-03-08T12:33:46Z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