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BFA6B20A-F7EC-4BC6-935F-7B9EA0C72364}"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630E0C-2FA2-46F2-B2BA-15146EFA4227}"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E82C95E9-DDAD-47C6-97C1-16ACCF9F3EC0}"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02AF51-D324-4597-ACDD-776699215F34}"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5BFB3AC9-7DF4-4E74-AEF0-51731003A30D}"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F87610-29EF-4CBD-9D34-F97C90284E95}"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9A21413-A11B-47E4-8330-B4E84746AD3A}"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762590-A555-45E0-8799-6C4E9D9BD5F8}"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E3D05AB-B9A4-4036-A51B-72BE06E05AC1}"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AB9AD5-85C9-4665-84E2-BAA63039153A}"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92AF4BB1-30E0-4B0B-8D5F-DA2BC6A099D3}"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ACAF7BE-DE33-44BC-9CD3-7C31EAA6AC74}"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4CF15457-A52F-4517-A220-B868189CC68A}" type="datetimeFigureOut">
              <a:rPr lang="ro-RO"/>
              <a:pPr/>
              <a:t>08.03.2012</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493035B0-F338-45FA-96EA-432418E3D36D}"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DAFEC6A3-9CF0-4137-91F9-527B71070F70}" type="datetimeFigureOut">
              <a:rPr lang="ro-RO"/>
              <a:pPr/>
              <a:t>08.03.2012</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A0F2ACE-EB68-488F-BFF2-835BF6F90FB7}"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8BB6D64-A48C-4C4A-866A-55A4F79BBB80}" type="datetimeFigureOut">
              <a:rPr lang="ro-RO"/>
              <a:pPr/>
              <a:t>08.03.2012</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349CD92D-B398-49CF-8BEA-66B5D100462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D0D3B86-DF16-4474-B0D3-BE7769138A09}"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D3B4CFC4-8A05-436B-A4CF-2E9638E1383A}"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A4B25CB-51CF-4C69-AD34-82989E419C9B}"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B0FE589-D099-48B7-882B-8BC3B0304207}"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36C33F1B-9BB2-4B3B-96B1-2E061B458F7B}" type="datetimeFigureOut">
              <a:rPr lang="ro-RO"/>
              <a:pPr/>
              <a:t>08.03.2012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FC2C548E-8736-495E-B603-4C9C5A852910}"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ro-RO" sz="1400" b="1" smtClean="0">
                <a:latin typeface="Arial" charset="0"/>
              </a:rPr>
              <a:t>ASAMBLAREA NITUITĂ</a:t>
            </a:r>
          </a:p>
        </p:txBody>
      </p:sp>
      <p:sp>
        <p:nvSpPr>
          <p:cNvPr id="3" name="Subtitle 2"/>
          <p:cNvSpPr>
            <a:spLocks noGrp="1"/>
          </p:cNvSpPr>
          <p:nvPr>
            <p:ph type="subTitle" idx="1"/>
          </p:nvPr>
        </p:nvSpPr>
        <p:spPr>
          <a:xfrm>
            <a:off x="1371600" y="3886200"/>
            <a:ext cx="6400800" cy="685800"/>
          </a:xfrm>
        </p:spPr>
        <p:txBody>
          <a:bodyPr>
            <a:normAutofit/>
          </a:bodyPr>
          <a:lstStyle/>
          <a:p>
            <a:r>
              <a:rPr lang="it-IT" sz="1000" smtClean="0">
                <a:solidFill>
                  <a:schemeClr val="tx1"/>
                </a:solidFill>
                <a:latin typeface="Arial" charset="0"/>
              </a:rPr>
              <a:t>(Adaptat după </a:t>
            </a:r>
            <a:r>
              <a:rPr lang="it-IT" sz="1000" i="1" smtClean="0">
                <a:solidFill>
                  <a:schemeClr val="tx1"/>
                </a:solidFill>
                <a:latin typeface="Arial" charset="0"/>
              </a:rPr>
              <a:t>Manualul de Meca</a:t>
            </a:r>
            <a:r>
              <a:rPr lang="ro-RO" sz="1000" i="1" smtClean="0">
                <a:solidFill>
                  <a:schemeClr val="tx1"/>
                </a:solidFill>
                <a:latin typeface="Arial" charset="0"/>
              </a:rPr>
              <a:t>nică aplicată</a:t>
            </a:r>
            <a:r>
              <a:rPr lang="it-IT" sz="1000" i="1" smtClean="0">
                <a:solidFill>
                  <a:schemeClr val="tx1"/>
                </a:solidFill>
                <a:latin typeface="Arial" charset="0"/>
              </a:rPr>
              <a:t>, clasa a X-a</a:t>
            </a:r>
            <a:r>
              <a:rPr lang="it-IT" sz="1000" smtClean="0">
                <a:solidFill>
                  <a:schemeClr val="tx1"/>
                </a:solidFill>
                <a:latin typeface="Arial" charset="0"/>
              </a:rPr>
              <a:t>, Gabriela Lichiardopol, Iuliana Mustaţă, Florina Daniela Pişleagă)</a:t>
            </a:r>
            <a:r>
              <a:rPr lang="en-US"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1484313"/>
            <a:ext cx="4032250" cy="4608512"/>
          </a:xfrm>
        </p:spPr>
        <p:txBody>
          <a:bodyPr>
            <a:normAutofit/>
          </a:bodyPr>
          <a:lstStyle/>
          <a:p>
            <a:pPr marL="0" indent="542925" algn="just">
              <a:buFont typeface="Arial" charset="0"/>
              <a:buNone/>
            </a:pPr>
            <a:r>
              <a:rPr lang="ro-RO" sz="1200" smtClean="0">
                <a:latin typeface="Arial" charset="0"/>
              </a:rPr>
              <a:t>Asamblarea nituită se foloseşte când asamblarea prin alte metode este greoaie. De exemplu, atunci când avem materiale greu fuzibile sau nesudabile, nituirea este metoda cea mai bună de asamblare atât din punct de vedere calitativ cât şi economic.</a:t>
            </a:r>
          </a:p>
          <a:p>
            <a:pPr marL="0" indent="542925" algn="just">
              <a:buFont typeface="Arial" charset="0"/>
              <a:buNone/>
            </a:pPr>
            <a:r>
              <a:rPr lang="ro-RO" sz="1200" smtClean="0">
                <a:latin typeface="Arial" charset="0"/>
              </a:rPr>
              <a:t>Îmbinările nituite pot fi: îmbinări de rezistenţă, întâlnite la construcţiile metalice (poduri), îmbinări de etanşare (recipiente de depozitare) sau îmbinări de etanşare-rezistenţă (construcţia n</a:t>
            </a:r>
            <a:r>
              <a:rPr lang="en-GB" sz="1200" smtClean="0">
                <a:latin typeface="Arial" charset="0"/>
              </a:rPr>
              <a:t>a</a:t>
            </a:r>
            <a:r>
              <a:rPr lang="ro-RO" sz="1200" smtClean="0">
                <a:latin typeface="Arial" charset="0"/>
              </a:rPr>
              <a:t>velor fluviale, maritime, recipiente de presiune etc.).</a:t>
            </a:r>
          </a:p>
          <a:p>
            <a:pPr marL="0" indent="542925" algn="just">
              <a:buFont typeface="Arial" charset="0"/>
              <a:buNone/>
            </a:pPr>
            <a:r>
              <a:rPr lang="ro-RO" sz="1200" smtClean="0">
                <a:latin typeface="Arial" charset="0"/>
              </a:rPr>
              <a:t>Nitul este elementul de asamblare care diferă după forma capului şi poate fi: cu cap semirotund, cu cap înecat, cu cap semiînecat, cu cap bombat etc.  Tija nitului este de secţiune circulară şi poate fi tijă plină, tubulară sau semitubulară (figura 4.6).</a:t>
            </a:r>
          </a:p>
          <a:p>
            <a:pPr marL="0" indent="542925" algn="just">
              <a:buFont typeface="Arial" charset="0"/>
              <a:buNone/>
            </a:pPr>
            <a:r>
              <a:rPr lang="ro-RO" sz="1200" smtClean="0">
                <a:latin typeface="Arial" charset="0"/>
              </a:rPr>
              <a:t>Forma nitului utilizat</a:t>
            </a:r>
            <a:r>
              <a:rPr lang="en-GB" sz="1200" smtClean="0">
                <a:latin typeface="Arial" charset="0"/>
              </a:rPr>
              <a:t>,</a:t>
            </a:r>
            <a:r>
              <a:rPr lang="ro-RO" sz="1200" smtClean="0">
                <a:latin typeface="Arial" charset="0"/>
              </a:rPr>
              <a:t> depinde de forţele care acţionează şi de forma suprafeţelor exterioare.</a:t>
            </a:r>
          </a:p>
          <a:p>
            <a:pPr marL="0" indent="542925" algn="just">
              <a:buFont typeface="Arial" charset="0"/>
              <a:buNone/>
            </a:pPr>
            <a:r>
              <a:rPr lang="ro-RO" sz="1200" smtClean="0">
                <a:latin typeface="Arial" charset="0"/>
              </a:rPr>
              <a:t>După felul aşezării relative a tablelor, nituirea poate fi: prin suprapunere (figura 4.7) sau cu eclise (figura 4.8); nituirea cu eclise poate fi cu o eclisă sau cu două eclise.</a:t>
            </a:r>
          </a:p>
        </p:txBody>
      </p:sp>
      <p:sp>
        <p:nvSpPr>
          <p:cNvPr id="3080"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pic>
        <p:nvPicPr>
          <p:cNvPr id="3081" name="Picture 9" descr="comp_i"/>
          <p:cNvPicPr>
            <a:picLocks noChangeAspect="1" noChangeArrowheads="1"/>
          </p:cNvPicPr>
          <p:nvPr/>
        </p:nvPicPr>
        <p:blipFill>
          <a:blip r:embed="rId2" cstate="print"/>
          <a:srcRect/>
          <a:stretch>
            <a:fillRect/>
          </a:stretch>
        </p:blipFill>
        <p:spPr bwMode="auto">
          <a:xfrm>
            <a:off x="4716463" y="1844675"/>
            <a:ext cx="3438525" cy="34385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784725"/>
          </a:xfrm>
        </p:spPr>
        <p:txBody>
          <a:bodyPr>
            <a:normAutofit/>
          </a:bodyPr>
          <a:lstStyle/>
          <a:p>
            <a:pPr marL="609600" indent="-609600">
              <a:buFont typeface="Arial" charset="0"/>
              <a:buAutoNum type="arabicPeriod"/>
            </a:pPr>
            <a:r>
              <a:rPr lang="ro-RO" sz="1200" smtClean="0">
                <a:latin typeface="Arial" charset="0"/>
              </a:rPr>
              <a:t>Într-o asamblare, nitul este supus solicitărilor de</a:t>
            </a:r>
            <a:r>
              <a:rPr lang="en-GB" sz="1200" smtClean="0">
                <a:latin typeface="Arial" charset="0"/>
              </a:rPr>
              <a:t>:</a:t>
            </a:r>
            <a:endParaRPr lang="ro-RO" sz="1200" b="1" smtClean="0">
              <a:latin typeface="Arial" charset="0"/>
            </a:endParaRPr>
          </a:p>
          <a:p>
            <a:pPr marL="1371600" lvl="2" indent="-514350">
              <a:buFont typeface="Arial" charset="0"/>
              <a:buAutoNum type="alphaLcParenR"/>
            </a:pPr>
            <a:r>
              <a:rPr lang="ro-RO" sz="1200" smtClean="0">
                <a:latin typeface="Arial" charset="0"/>
              </a:rPr>
              <a:t>întindere;</a:t>
            </a:r>
          </a:p>
          <a:p>
            <a:pPr marL="1371600" lvl="2" indent="-514350">
              <a:buFont typeface="Arial" charset="0"/>
              <a:buAutoNum type="alphaLcParenR"/>
            </a:pPr>
            <a:r>
              <a:rPr lang="ro-RO" sz="1200" smtClean="0">
                <a:latin typeface="Arial" charset="0"/>
              </a:rPr>
              <a:t>forfecare;</a:t>
            </a:r>
          </a:p>
          <a:p>
            <a:pPr marL="1371600" lvl="2" indent="-514350">
              <a:buFont typeface="Arial" charset="0"/>
              <a:buAutoNum type="alphaLcParenR"/>
            </a:pPr>
            <a:r>
              <a:rPr lang="ro-RO" sz="1200" smtClean="0">
                <a:latin typeface="Arial" charset="0"/>
              </a:rPr>
              <a:t>presiune de contact sau strivire (turtire). </a:t>
            </a:r>
            <a:r>
              <a:rPr lang="fr-FR"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Asamblarea nituită este o asamblare</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nedemontabilă;</a:t>
            </a:r>
          </a:p>
          <a:p>
            <a:pPr marL="1371600" lvl="2" indent="-514350">
              <a:buFont typeface="Arial" charset="0"/>
              <a:buAutoNum type="alphaLcParenR"/>
            </a:pPr>
            <a:r>
              <a:rPr lang="ro-RO" sz="1200" smtClean="0">
                <a:latin typeface="Arial" charset="0"/>
              </a:rPr>
              <a:t>rigidă;</a:t>
            </a:r>
          </a:p>
          <a:p>
            <a:pPr marL="1371600" lvl="2" indent="-514350">
              <a:buFont typeface="Arial" charset="0"/>
              <a:buAutoNum type="alphaLcParenR"/>
            </a:pPr>
            <a:r>
              <a:rPr lang="ro-RO" sz="1200" smtClean="0">
                <a:latin typeface="Arial" charset="0"/>
              </a:rPr>
              <a:t>ce se realizează cu ajutorul unui organ de asamblare numit nit.</a:t>
            </a:r>
          </a:p>
          <a:p>
            <a:pPr marL="609600" indent="-609600">
              <a:buFont typeface="Arial" charset="0"/>
              <a:buAutoNum type="arabicPeriod"/>
            </a:pPr>
            <a:r>
              <a:rPr lang="ro-RO" sz="1200" smtClean="0">
                <a:latin typeface="Arial" charset="0"/>
              </a:rPr>
              <a:t>Rolul asamblărilor nituite este de a asigura</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rezistenţa (în cazul construcţiilor metalice);</a:t>
            </a:r>
          </a:p>
          <a:p>
            <a:pPr marL="1371600" lvl="2" indent="-514350">
              <a:buFont typeface="Arial" charset="0"/>
              <a:buAutoNum type="alphaLcParenR"/>
            </a:pPr>
            <a:r>
              <a:rPr lang="ro-RO" sz="1200" smtClean="0">
                <a:latin typeface="Arial" charset="0"/>
              </a:rPr>
              <a:t>etanşeitatea (în cazul bazinelor, recipienţilor pentru depozitare)</a:t>
            </a:r>
            <a:r>
              <a:rPr lang="en-GB" sz="1200" smtClean="0">
                <a:latin typeface="Arial" charset="0"/>
              </a:rPr>
              <a:t> […]</a:t>
            </a:r>
            <a:r>
              <a:rPr lang="ro-RO" sz="1200" smtClean="0">
                <a:latin typeface="Arial" charset="0"/>
              </a:rPr>
              <a:t>;</a:t>
            </a:r>
          </a:p>
          <a:p>
            <a:pPr marL="1371600" lvl="2" indent="-514350">
              <a:buFont typeface="Arial" charset="0"/>
              <a:buAutoNum type="alphaLcParenR"/>
            </a:pPr>
            <a:r>
              <a:rPr lang="ro-RO" sz="1200" smtClean="0">
                <a:latin typeface="Arial" charset="0"/>
              </a:rPr>
              <a:t>etanşare şi rezistenţă (în cazul construcţiei navelor fluviale, aeriene, recipienţilor de presiune).</a:t>
            </a:r>
          </a:p>
        </p:txBody>
      </p:sp>
      <p:sp>
        <p:nvSpPr>
          <p:cNvPr id="4100"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340</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ASAMBLAREA NITUITĂ</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Guest</cp:lastModifiedBy>
  <cp:revision>20</cp:revision>
  <dcterms:created xsi:type="dcterms:W3CDTF">2010-01-11T15:51:42Z</dcterms:created>
  <dcterms:modified xsi:type="dcterms:W3CDTF">2012-03-08T12:33:58Z</dcterms:modified>
</cp:coreProperties>
</file>