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ro-RO"/>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7" d="100"/>
          <a:sy n="97" d="100"/>
        </p:scale>
        <p:origin x="-1042" y="-91"/>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ro-RO"/>
          </a:p>
        </p:txBody>
      </p:sp>
      <p:sp>
        <p:nvSpPr>
          <p:cNvPr id="4" name="Date Placeholder 3"/>
          <p:cNvSpPr>
            <a:spLocks noGrp="1"/>
          </p:cNvSpPr>
          <p:nvPr>
            <p:ph type="dt" sz="half" idx="10"/>
          </p:nvPr>
        </p:nvSpPr>
        <p:spPr/>
        <p:txBody>
          <a:bodyPr/>
          <a:lstStyle>
            <a:lvl1pPr>
              <a:defRPr/>
            </a:lvl1pPr>
          </a:lstStyle>
          <a:p>
            <a:pPr>
              <a:defRPr/>
            </a:pPr>
            <a:fld id="{BA5A015F-6964-47E5-8430-EEAFE6195FC8}" type="datetimeFigureOut">
              <a:rPr lang="ro-RO"/>
              <a:pPr>
                <a:defRPr/>
              </a:pPr>
              <a:t>15.06.2012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747720F0-8A2A-4F2E-9A9D-C25291BFC371}" type="slidenum">
              <a:rPr lang="ro-RO"/>
              <a:pPr>
                <a:defRPr/>
              </a:pPr>
              <a:t>‹#›</a:t>
            </a:fld>
            <a:endParaRPr lang="ro-RO"/>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647AC055-B496-466D-AECF-8C1464873118}" type="datetimeFigureOut">
              <a:rPr lang="ro-RO"/>
              <a:pPr>
                <a:defRPr/>
              </a:pPr>
              <a:t>15.06.2012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8FD77F87-A405-4001-8521-CE495D06FE63}" type="slidenum">
              <a:rPr lang="ro-RO"/>
              <a:pPr>
                <a:defRPr/>
              </a:pPr>
              <a:t>‹#›</a:t>
            </a:fld>
            <a:endParaRPr lang="ro-RO"/>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E7F18135-C68A-41E4-A897-3ABB67817237}" type="datetimeFigureOut">
              <a:rPr lang="ro-RO"/>
              <a:pPr>
                <a:defRPr/>
              </a:pPr>
              <a:t>15.06.2012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034496D2-026E-4143-AD7F-A86EBD87F721}" type="slidenum">
              <a:rPr lang="ro-RO"/>
              <a:pPr>
                <a:defRPr/>
              </a:pPr>
              <a:t>‹#›</a:t>
            </a:fld>
            <a:endParaRPr lang="ro-RO"/>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4F28623F-DDB1-41F2-80DF-BB574CACDD76}" type="datetimeFigureOut">
              <a:rPr lang="ro-RO"/>
              <a:pPr>
                <a:defRPr/>
              </a:pPr>
              <a:t>15.06.2012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73F170B0-65FD-4223-9AFA-180EBCFFFC60}" type="slidenum">
              <a:rPr lang="ro-RO"/>
              <a:pPr>
                <a:defRPr/>
              </a:pPr>
              <a:t>‹#›</a:t>
            </a:fld>
            <a:endParaRPr lang="ro-RO"/>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4BA9EA42-65BA-4AB1-9980-D8FF030D2B5D}" type="datetimeFigureOut">
              <a:rPr lang="ro-RO"/>
              <a:pPr>
                <a:defRPr/>
              </a:pPr>
              <a:t>15.06.2012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EAA670CC-4C8C-4DEF-8D3A-F76430FF43D8}" type="slidenum">
              <a:rPr lang="ro-RO"/>
              <a:pPr>
                <a:defRPr/>
              </a:pPr>
              <a:t>‹#›</a:t>
            </a:fld>
            <a:endParaRPr lang="ro-RO"/>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Date Placeholder 3"/>
          <p:cNvSpPr>
            <a:spLocks noGrp="1"/>
          </p:cNvSpPr>
          <p:nvPr>
            <p:ph type="dt" sz="half" idx="10"/>
          </p:nvPr>
        </p:nvSpPr>
        <p:spPr/>
        <p:txBody>
          <a:bodyPr/>
          <a:lstStyle>
            <a:lvl1pPr>
              <a:defRPr/>
            </a:lvl1pPr>
          </a:lstStyle>
          <a:p>
            <a:pPr>
              <a:defRPr/>
            </a:pPr>
            <a:fld id="{68EDEBB8-0403-4C4E-96EF-915C3489865B}" type="datetimeFigureOut">
              <a:rPr lang="ro-RO"/>
              <a:pPr>
                <a:defRPr/>
              </a:pPr>
              <a:t>15.06.2012</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9A466F9A-B90F-48C1-B8C0-E16EDA94546F}" type="slidenum">
              <a:rPr lang="ro-RO"/>
              <a:pPr>
                <a:defRPr/>
              </a:pPr>
              <a:t>‹#›</a:t>
            </a:fld>
            <a:endParaRPr lang="ro-RO"/>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7" name="Date Placeholder 3"/>
          <p:cNvSpPr>
            <a:spLocks noGrp="1"/>
          </p:cNvSpPr>
          <p:nvPr>
            <p:ph type="dt" sz="half" idx="10"/>
          </p:nvPr>
        </p:nvSpPr>
        <p:spPr/>
        <p:txBody>
          <a:bodyPr/>
          <a:lstStyle>
            <a:lvl1pPr>
              <a:defRPr/>
            </a:lvl1pPr>
          </a:lstStyle>
          <a:p>
            <a:pPr>
              <a:defRPr/>
            </a:pPr>
            <a:fld id="{B50E0289-68FA-4581-9E0F-B1654179D90E}" type="datetimeFigureOut">
              <a:rPr lang="ro-RO"/>
              <a:pPr>
                <a:defRPr/>
              </a:pPr>
              <a:t>15.06.2012</a:t>
            </a:fld>
            <a:endParaRPr lang="ro-RO"/>
          </a:p>
        </p:txBody>
      </p:sp>
      <p:sp>
        <p:nvSpPr>
          <p:cNvPr id="8" name="Footer Placeholder 4"/>
          <p:cNvSpPr>
            <a:spLocks noGrp="1"/>
          </p:cNvSpPr>
          <p:nvPr>
            <p:ph type="ftr" sz="quarter" idx="11"/>
          </p:nvPr>
        </p:nvSpPr>
        <p:spPr/>
        <p:txBody>
          <a:bodyPr/>
          <a:lstStyle>
            <a:lvl1pPr>
              <a:defRPr/>
            </a:lvl1pPr>
          </a:lstStyle>
          <a:p>
            <a:pPr>
              <a:defRPr/>
            </a:pPr>
            <a:endParaRPr lang="ro-RO"/>
          </a:p>
        </p:txBody>
      </p:sp>
      <p:sp>
        <p:nvSpPr>
          <p:cNvPr id="9" name="Slide Number Placeholder 5"/>
          <p:cNvSpPr>
            <a:spLocks noGrp="1"/>
          </p:cNvSpPr>
          <p:nvPr>
            <p:ph type="sldNum" sz="quarter" idx="12"/>
          </p:nvPr>
        </p:nvSpPr>
        <p:spPr/>
        <p:txBody>
          <a:bodyPr/>
          <a:lstStyle>
            <a:lvl1pPr>
              <a:defRPr/>
            </a:lvl1pPr>
          </a:lstStyle>
          <a:p>
            <a:pPr>
              <a:defRPr/>
            </a:pPr>
            <a:fld id="{4911B0C6-A78D-455E-910E-121DF3FF8CF8}" type="slidenum">
              <a:rPr lang="ro-RO"/>
              <a:pPr>
                <a:defRPr/>
              </a:pPr>
              <a:t>‹#›</a:t>
            </a:fld>
            <a:endParaRPr lang="ro-RO"/>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Date Placeholder 3"/>
          <p:cNvSpPr>
            <a:spLocks noGrp="1"/>
          </p:cNvSpPr>
          <p:nvPr>
            <p:ph type="dt" sz="half" idx="10"/>
          </p:nvPr>
        </p:nvSpPr>
        <p:spPr/>
        <p:txBody>
          <a:bodyPr/>
          <a:lstStyle>
            <a:lvl1pPr>
              <a:defRPr/>
            </a:lvl1pPr>
          </a:lstStyle>
          <a:p>
            <a:pPr>
              <a:defRPr/>
            </a:pPr>
            <a:fld id="{90F1F42B-A8E9-45EE-A3B1-095ED4C36D15}" type="datetimeFigureOut">
              <a:rPr lang="ro-RO"/>
              <a:pPr>
                <a:defRPr/>
              </a:pPr>
              <a:t>15.06.2012</a:t>
            </a:fld>
            <a:endParaRPr lang="ro-RO"/>
          </a:p>
        </p:txBody>
      </p:sp>
      <p:sp>
        <p:nvSpPr>
          <p:cNvPr id="4" name="Footer Placeholder 4"/>
          <p:cNvSpPr>
            <a:spLocks noGrp="1"/>
          </p:cNvSpPr>
          <p:nvPr>
            <p:ph type="ftr" sz="quarter" idx="11"/>
          </p:nvPr>
        </p:nvSpPr>
        <p:spPr/>
        <p:txBody>
          <a:bodyPr/>
          <a:lstStyle>
            <a:lvl1pPr>
              <a:defRPr/>
            </a:lvl1pPr>
          </a:lstStyle>
          <a:p>
            <a:pPr>
              <a:defRPr/>
            </a:pPr>
            <a:endParaRPr lang="ro-RO"/>
          </a:p>
        </p:txBody>
      </p:sp>
      <p:sp>
        <p:nvSpPr>
          <p:cNvPr id="5" name="Slide Number Placeholder 5"/>
          <p:cNvSpPr>
            <a:spLocks noGrp="1"/>
          </p:cNvSpPr>
          <p:nvPr>
            <p:ph type="sldNum" sz="quarter" idx="12"/>
          </p:nvPr>
        </p:nvSpPr>
        <p:spPr/>
        <p:txBody>
          <a:bodyPr/>
          <a:lstStyle>
            <a:lvl1pPr>
              <a:defRPr/>
            </a:lvl1pPr>
          </a:lstStyle>
          <a:p>
            <a:pPr>
              <a:defRPr/>
            </a:pPr>
            <a:fld id="{92704B07-3917-4C7F-A41E-B8A5367D0FDE}" type="slidenum">
              <a:rPr lang="ro-RO"/>
              <a:pPr>
                <a:defRPr/>
              </a:pPr>
              <a:t>‹#›</a:t>
            </a:fld>
            <a:endParaRPr lang="ro-RO"/>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0F26A421-28D8-4991-A1C5-56661D9A6C46}" type="datetimeFigureOut">
              <a:rPr lang="ro-RO"/>
              <a:pPr>
                <a:defRPr/>
              </a:pPr>
              <a:t>15.06.2012</a:t>
            </a:fld>
            <a:endParaRPr lang="ro-RO"/>
          </a:p>
        </p:txBody>
      </p:sp>
      <p:sp>
        <p:nvSpPr>
          <p:cNvPr id="3" name="Footer Placeholder 4"/>
          <p:cNvSpPr>
            <a:spLocks noGrp="1"/>
          </p:cNvSpPr>
          <p:nvPr>
            <p:ph type="ftr" sz="quarter" idx="11"/>
          </p:nvPr>
        </p:nvSpPr>
        <p:spPr/>
        <p:txBody>
          <a:bodyPr/>
          <a:lstStyle>
            <a:lvl1pPr>
              <a:defRPr/>
            </a:lvl1pPr>
          </a:lstStyle>
          <a:p>
            <a:pPr>
              <a:defRPr/>
            </a:pPr>
            <a:endParaRPr lang="ro-RO"/>
          </a:p>
        </p:txBody>
      </p:sp>
      <p:sp>
        <p:nvSpPr>
          <p:cNvPr id="4" name="Slide Number Placeholder 5"/>
          <p:cNvSpPr>
            <a:spLocks noGrp="1"/>
          </p:cNvSpPr>
          <p:nvPr>
            <p:ph type="sldNum" sz="quarter" idx="12"/>
          </p:nvPr>
        </p:nvSpPr>
        <p:spPr/>
        <p:txBody>
          <a:bodyPr/>
          <a:lstStyle>
            <a:lvl1pPr>
              <a:defRPr/>
            </a:lvl1pPr>
          </a:lstStyle>
          <a:p>
            <a:pPr>
              <a:defRPr/>
            </a:pPr>
            <a:fld id="{1FFCD9FD-EBF5-4E2D-81A5-2FECFB7B2766}" type="slidenum">
              <a:rPr lang="ro-RO"/>
              <a:pPr>
                <a:defRPr/>
              </a:pPr>
              <a:t>‹#›</a:t>
            </a:fld>
            <a:endParaRPr lang="ro-RO"/>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1CA4DBB1-87BB-4BD4-B240-1A74DB483B5F}" type="datetimeFigureOut">
              <a:rPr lang="ro-RO"/>
              <a:pPr>
                <a:defRPr/>
              </a:pPr>
              <a:t>15.06.2012</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82C6B5D7-A511-40BA-A862-ED3FCB8F26C2}" type="slidenum">
              <a:rPr lang="ro-RO"/>
              <a:pPr>
                <a:defRPr/>
              </a:pPr>
              <a:t>‹#›</a:t>
            </a:fld>
            <a:endParaRPr lang="ro-RO"/>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5835BD26-5860-4F27-9E30-028088CFFD8E}" type="datetimeFigureOut">
              <a:rPr lang="ro-RO"/>
              <a:pPr>
                <a:defRPr/>
              </a:pPr>
              <a:t>15.06.2012</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AB8553B9-E90D-498B-BBAF-D230D828C7FB}" type="slidenum">
              <a:rPr lang="ro-RO"/>
              <a:pPr>
                <a:defRPr/>
              </a:pPr>
              <a:t>‹#›</a:t>
            </a:fld>
            <a:endParaRPr lang="ro-RO"/>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ro-RO" smtClean="0"/>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smtClean="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0A79D843-64EF-40E5-96E9-8B7CE9755405}" type="datetimeFigureOut">
              <a:rPr lang="ro-RO"/>
              <a:pPr>
                <a:defRPr/>
              </a:pPr>
              <a:t>15.06.2012</a:t>
            </a:fld>
            <a:endParaRPr lang="ro-RO"/>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ro-RO"/>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35EC27DD-002C-48A7-A49C-9E77CB778149}" type="slidenum">
              <a:rPr lang="ro-RO"/>
              <a:pPr>
                <a:defRPr/>
              </a:pPr>
              <a:t>‹#›</a:t>
            </a:fld>
            <a:endParaRPr lang="ro-RO"/>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lstStyle/>
          <a:p>
            <a:pPr eaLnBrk="1" hangingPunct="1"/>
            <a:r>
              <a:rPr lang="ro-RO" sz="1400" b="1" smtClean="0">
                <a:solidFill>
                  <a:srgbClr val="000000"/>
                </a:solidFill>
                <a:latin typeface="Arial" charset="0"/>
              </a:rPr>
              <a:t>SIMFONIA</a:t>
            </a:r>
            <a:r>
              <a:rPr lang="en-US" sz="1400" b="1" smtClean="0">
                <a:latin typeface="Arial" charset="0"/>
              </a:rPr>
              <a:t> </a:t>
            </a:r>
            <a:endParaRPr lang="ro-RO" sz="1400" b="1" smtClean="0">
              <a:latin typeface="Arial" charset="0"/>
            </a:endParaRPr>
          </a:p>
        </p:txBody>
      </p:sp>
      <p:sp>
        <p:nvSpPr>
          <p:cNvPr id="2051" name="Subtitle 2"/>
          <p:cNvSpPr>
            <a:spLocks noGrp="1"/>
          </p:cNvSpPr>
          <p:nvPr>
            <p:ph type="subTitle" idx="1"/>
          </p:nvPr>
        </p:nvSpPr>
        <p:spPr>
          <a:xfrm>
            <a:off x="1371600" y="3886200"/>
            <a:ext cx="6400800" cy="685800"/>
          </a:xfrm>
        </p:spPr>
        <p:txBody>
          <a:bodyPr/>
          <a:lstStyle/>
          <a:p>
            <a:pPr eaLnBrk="1" hangingPunct="1"/>
            <a:r>
              <a:rPr lang="ro-RO" sz="1000" smtClean="0">
                <a:solidFill>
                  <a:schemeClr val="tx1"/>
                </a:solidFill>
                <a:latin typeface="Arial" charset="0"/>
              </a:rPr>
              <a:t>(Adaptat după </a:t>
            </a:r>
            <a:r>
              <a:rPr lang="ro-RO" sz="1000" i="1" smtClean="0">
                <a:solidFill>
                  <a:srgbClr val="000000"/>
                </a:solidFill>
                <a:latin typeface="Arial" charset="0"/>
              </a:rPr>
              <a:t>Manualul de</a:t>
            </a:r>
            <a:r>
              <a:rPr lang="ro-RO" sz="1000" smtClean="0">
                <a:solidFill>
                  <a:srgbClr val="000000"/>
                </a:solidFill>
                <a:latin typeface="Arial" charset="0"/>
              </a:rPr>
              <a:t> </a:t>
            </a:r>
            <a:r>
              <a:rPr lang="ro-RO" sz="1000" i="1" smtClean="0">
                <a:solidFill>
                  <a:srgbClr val="000000"/>
                </a:solidFill>
                <a:latin typeface="Arial" charset="0"/>
              </a:rPr>
              <a:t>Educaţie muzicală, clasa a VIII-a</a:t>
            </a:r>
            <a:r>
              <a:rPr lang="ro-RO" sz="1000" smtClean="0">
                <a:solidFill>
                  <a:srgbClr val="000000"/>
                </a:solidFill>
                <a:latin typeface="Arial" charset="0"/>
              </a:rPr>
              <a:t>, Jean Lupu, Lucia Marinescu Dănilă, Georgeta Obreja</a:t>
            </a:r>
            <a:r>
              <a:rPr lang="ro-RO" sz="1000" smtClean="0">
                <a:solidFill>
                  <a:schemeClr val="tx1"/>
                </a:solidFill>
                <a:latin typeface="Arial" charset="0"/>
              </a:rPr>
              <a:t>)</a:t>
            </a:r>
          </a:p>
        </p:txBody>
      </p:sp>
      <p:sp>
        <p:nvSpPr>
          <p:cNvPr id="2052" name="Rectangle 1"/>
          <p:cNvSpPr>
            <a:spLocks noChangeArrowheads="1"/>
          </p:cNvSpPr>
          <p:nvPr/>
        </p:nvSpPr>
        <p:spPr bwMode="auto">
          <a:xfrm>
            <a:off x="214313" y="571500"/>
            <a:ext cx="8605837" cy="400050"/>
          </a:xfrm>
          <a:prstGeom prst="rect">
            <a:avLst/>
          </a:prstGeom>
          <a:noFill/>
          <a:ln w="9525">
            <a:noFill/>
            <a:miter lim="800000"/>
            <a:headEnd/>
            <a:tailEnd/>
          </a:ln>
        </p:spPr>
        <p:txBody>
          <a:bodyPr anchor="ctr">
            <a:spAutoFit/>
          </a:bodyPr>
          <a:lstStyle/>
          <a:p>
            <a:r>
              <a:rPr lang="ro-RO" sz="1000"/>
              <a:t>Examenul de bacalaureat 201</a:t>
            </a:r>
            <a:r>
              <a:rPr lang="en-US" sz="1000"/>
              <a:t>2</a:t>
            </a:r>
            <a:endParaRPr lang="ro-RO" sz="1000"/>
          </a:p>
          <a:p>
            <a:pPr eaLnBrk="0" hangingPunct="0"/>
            <a:r>
              <a:rPr lang="ro-RO" sz="1000"/>
              <a:t>Proba de evaluare a competentelor digitale  - document de lucru</a:t>
            </a:r>
          </a:p>
        </p:txBody>
      </p:sp>
      <p:sp>
        <p:nvSpPr>
          <p:cNvPr id="5" name="TextBox 4"/>
          <p:cNvSpPr txBox="1"/>
          <p:nvPr/>
        </p:nvSpPr>
        <p:spPr>
          <a:xfrm>
            <a:off x="214282" y="6286520"/>
            <a:ext cx="2571768" cy="246221"/>
          </a:xfrm>
          <a:prstGeom prst="rect">
            <a:avLst/>
          </a:prstGeom>
          <a:noFill/>
        </p:spPr>
        <p:txBody>
          <a:bodyPr wrap="square" rtlCol="0">
            <a:spAutoFit/>
          </a:bodyPr>
          <a:lstStyle/>
          <a:p>
            <a:r>
              <a:rPr lang="ro-RO" sz="1000" dirty="0" smtClean="0"/>
              <a:t>Sesiunea iunie - iulie</a:t>
            </a:r>
            <a:endParaRPr lang="ro-RO" sz="10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Content Placeholder 4"/>
          <p:cNvSpPr>
            <a:spLocks noGrp="1"/>
          </p:cNvSpPr>
          <p:nvPr>
            <p:ph sz="half" idx="1"/>
          </p:nvPr>
        </p:nvSpPr>
        <p:spPr>
          <a:xfrm>
            <a:off x="468313" y="908050"/>
            <a:ext cx="4391025" cy="5554663"/>
          </a:xfrm>
        </p:spPr>
        <p:txBody>
          <a:bodyPr/>
          <a:lstStyle/>
          <a:p>
            <a:pPr marL="0" indent="542925" algn="just">
              <a:buFont typeface="Arial" charset="0"/>
              <a:buNone/>
            </a:pPr>
            <a:r>
              <a:rPr lang="ro-RO" sz="1200" smtClean="0">
                <a:solidFill>
                  <a:srgbClr val="000000"/>
                </a:solidFill>
                <a:latin typeface="Arial" charset="0"/>
                <a:ea typeface="Calibri" charset="0"/>
                <a:cs typeface="Arial" charset="0"/>
              </a:rPr>
              <a:t>„Simfonia este cea mai lirică dintre toate formele muzicale. Nu trebuie ea oare să exprime tot ceea ce nu poate fi exprimat în cuvinte, ceea ce izvorăşte năvalnic din inimă şi cere a fi rostit?” (Piotr Ilici Ceaikovski) [...]</a:t>
            </a:r>
          </a:p>
          <a:p>
            <a:pPr marL="0" indent="542925" algn="just">
              <a:buFont typeface="Arial" charset="0"/>
              <a:buNone/>
            </a:pPr>
            <a:r>
              <a:rPr lang="ro-RO" sz="1200" smtClean="0">
                <a:solidFill>
                  <a:srgbClr val="000000"/>
                </a:solidFill>
                <a:latin typeface="Arial" charset="0"/>
                <a:ea typeface="Calibri" charset="0"/>
                <a:cs typeface="Arial" charset="0"/>
              </a:rPr>
              <a:t>Simfonia, în sensul consacrat de clasici, este o compoziţie amplă – pentru orchestră simfonică – alcătuită din patru părţi. </a:t>
            </a:r>
          </a:p>
          <a:p>
            <a:pPr marL="0" indent="542925" algn="just">
              <a:buFont typeface="Arial" charset="0"/>
              <a:buNone/>
            </a:pPr>
            <a:r>
              <a:rPr lang="ro-RO" sz="1200" smtClean="0">
                <a:solidFill>
                  <a:srgbClr val="000000"/>
                </a:solidFill>
                <a:latin typeface="Arial" charset="0"/>
                <a:ea typeface="Calibri" charset="0"/>
                <a:cs typeface="Arial" charset="0"/>
              </a:rPr>
              <a:t>Discursul muzical este precedat, uneori, de o introducere – menită să capteze atenţia ascultătorului, să-l transpună într-o stare sufletească favorabilă urmăririi simfoniei. [...]</a:t>
            </a:r>
          </a:p>
          <a:p>
            <a:pPr marL="0" indent="542925" algn="just">
              <a:buFont typeface="Arial" charset="0"/>
              <a:buNone/>
            </a:pPr>
            <a:r>
              <a:rPr lang="ro-RO" sz="1200" smtClean="0">
                <a:solidFill>
                  <a:srgbClr val="000000"/>
                </a:solidFill>
                <a:latin typeface="Arial" charset="0"/>
                <a:ea typeface="Calibri" charset="0"/>
                <a:cs typeface="Arial" charset="0"/>
              </a:rPr>
              <a:t>Secolul al XVII-lea – Preclasicismul muzical (Barocul) – epoca polifoniei instrumentale. Unul dintre izvoarele simfoniei îl reprezintă suita instrumentală, cu alternanţa tempourilor dansurilor ce o alcătuiesc.</a:t>
            </a:r>
          </a:p>
          <a:p>
            <a:pPr marL="0" indent="542925" algn="just">
              <a:buFont typeface="Arial" charset="0"/>
              <a:buNone/>
            </a:pPr>
            <a:r>
              <a:rPr lang="ro-RO" sz="1200" smtClean="0">
                <a:solidFill>
                  <a:srgbClr val="000000"/>
                </a:solidFill>
                <a:latin typeface="Arial" charset="0"/>
                <a:ea typeface="Calibri" charset="0"/>
                <a:cs typeface="Arial" charset="0"/>
              </a:rPr>
              <a:t>Anumite lucrări polifonice orchestrale şi vocal-instrumentale din această perioadă sunt alcătuite din 3-4 părţi şi poartă numele de simfonie.</a:t>
            </a:r>
            <a:r>
              <a:rPr lang="en-US" sz="1200" smtClean="0">
                <a:solidFill>
                  <a:srgbClr val="000000"/>
                </a:solidFill>
                <a:latin typeface="Arial" charset="0"/>
                <a:ea typeface="Calibri" charset="0"/>
                <a:cs typeface="Arial" charset="0"/>
              </a:rPr>
              <a:t> […]</a:t>
            </a:r>
            <a:endParaRPr lang="ro-RO" sz="1200" smtClean="0">
              <a:solidFill>
                <a:srgbClr val="000000"/>
              </a:solidFill>
              <a:latin typeface="Arial" charset="0"/>
              <a:ea typeface="Calibri" charset="0"/>
              <a:cs typeface="Arial" charset="0"/>
            </a:endParaRPr>
          </a:p>
        </p:txBody>
      </p:sp>
      <p:sp>
        <p:nvSpPr>
          <p:cNvPr id="3075" name="Text Box 5"/>
          <p:cNvSpPr txBox="1">
            <a:spLocks noChangeArrowheads="1"/>
          </p:cNvSpPr>
          <p:nvPr/>
        </p:nvSpPr>
        <p:spPr bwMode="auto">
          <a:xfrm>
            <a:off x="539750" y="260350"/>
            <a:ext cx="8353425" cy="625475"/>
          </a:xfrm>
          <a:prstGeom prst="rect">
            <a:avLst/>
          </a:prstGeom>
          <a:noFill/>
          <a:ln w="9525">
            <a:noFill/>
            <a:miter lim="800000"/>
            <a:headEnd/>
            <a:tailEnd/>
          </a:ln>
        </p:spPr>
        <p:txBody>
          <a:bodyPr>
            <a:spAutoFit/>
          </a:bodyPr>
          <a:lstStyle/>
          <a:p>
            <a:r>
              <a:rPr lang="ro-RO" sz="1000"/>
              <a:t>Examenul de bacalaureat 201</a:t>
            </a:r>
            <a:r>
              <a:rPr lang="en-US" sz="1000"/>
              <a:t>2</a:t>
            </a:r>
            <a:endParaRPr lang="ro-RO" sz="1000"/>
          </a:p>
          <a:p>
            <a:r>
              <a:rPr lang="ro-RO" sz="1000"/>
              <a:t>Proba de evaluare a competentelor digitale  - document de lucru</a:t>
            </a:r>
          </a:p>
          <a:p>
            <a:pPr>
              <a:spcBef>
                <a:spcPct val="50000"/>
              </a:spcBef>
            </a:pPr>
            <a:endParaRPr lang="en-GB" sz="1000"/>
          </a:p>
        </p:txBody>
      </p:sp>
      <p:pic>
        <p:nvPicPr>
          <p:cNvPr id="3076" name="Picture 10"/>
          <p:cNvPicPr>
            <a:picLocks noChangeAspect="1" noChangeArrowheads="1"/>
          </p:cNvPicPr>
          <p:nvPr/>
        </p:nvPicPr>
        <p:blipFill>
          <a:blip r:embed="rId2" cstate="print"/>
          <a:srcRect/>
          <a:stretch>
            <a:fillRect/>
          </a:stretch>
        </p:blipFill>
        <p:spPr bwMode="auto">
          <a:xfrm>
            <a:off x="5214938" y="928688"/>
            <a:ext cx="3001962" cy="3001962"/>
          </a:xfrm>
          <a:prstGeom prst="rect">
            <a:avLst/>
          </a:prstGeom>
          <a:noFill/>
          <a:ln w="9525">
            <a:noFill/>
            <a:miter lim="800000"/>
            <a:headEnd/>
            <a:tailEnd/>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Content Placeholder 2"/>
          <p:cNvSpPr>
            <a:spLocks noGrp="1"/>
          </p:cNvSpPr>
          <p:nvPr>
            <p:ph idx="1"/>
          </p:nvPr>
        </p:nvSpPr>
        <p:spPr>
          <a:xfrm>
            <a:off x="457200" y="857250"/>
            <a:ext cx="8229600" cy="5268913"/>
          </a:xfrm>
        </p:spPr>
        <p:txBody>
          <a:bodyPr/>
          <a:lstStyle/>
          <a:p>
            <a:pPr marL="609600" indent="-609600" algn="just" eaLnBrk="1" hangingPunct="1">
              <a:buFont typeface="Calibri" charset="0"/>
              <a:buNone/>
            </a:pPr>
            <a:r>
              <a:rPr lang="ro-RO" sz="1200" smtClean="0">
                <a:solidFill>
                  <a:srgbClr val="000000"/>
                </a:solidFill>
                <a:latin typeface="Arial" charset="0"/>
              </a:rPr>
              <a:t>Chestionar: [...]</a:t>
            </a:r>
            <a:r>
              <a:rPr lang="ro-RO" sz="1200" smtClean="0">
                <a:latin typeface="Arial" charset="0"/>
              </a:rPr>
              <a:t> </a:t>
            </a:r>
          </a:p>
          <a:p>
            <a:pPr marL="609600" indent="-609600" algn="just" eaLnBrk="1" hangingPunct="1">
              <a:buFont typeface="Calibri" charset="0"/>
              <a:buAutoNum type="arabicPeriod"/>
            </a:pPr>
            <a:r>
              <a:rPr lang="ro-RO" sz="1200" smtClean="0">
                <a:solidFill>
                  <a:srgbClr val="000000"/>
                </a:solidFill>
                <a:latin typeface="Arial" charset="0"/>
              </a:rPr>
              <a:t>Marcaţi prin săgeţi corespondenţa dintre elementele [...]:</a:t>
            </a:r>
            <a:r>
              <a:rPr lang="ro-RO" sz="1200" smtClean="0">
                <a:latin typeface="Arial" charset="0"/>
              </a:rPr>
              <a:t> </a:t>
            </a:r>
          </a:p>
          <a:p>
            <a:pPr marL="990600" lvl="1" indent="-533400" algn="just" eaLnBrk="1" hangingPunct="1">
              <a:buFont typeface="Calibri" charset="0"/>
              <a:buAutoNum type="alphaLcParenR"/>
            </a:pPr>
            <a:r>
              <a:rPr lang="ro-RO" sz="1200" smtClean="0">
                <a:latin typeface="Arial" charset="0"/>
              </a:rPr>
              <a:t>R. Schumann, J. Sibelius, H. Berlioz, A. Dvorak, G. Mahler, I. Stravinski;</a:t>
            </a:r>
          </a:p>
          <a:p>
            <a:pPr marL="990600" lvl="1" indent="-533400" algn="just" eaLnBrk="1" hangingPunct="1">
              <a:buFont typeface="Calibri" charset="0"/>
              <a:buAutoNum type="alphaLcParenR"/>
            </a:pPr>
            <a:r>
              <a:rPr lang="ro-RO" sz="1200" smtClean="0">
                <a:latin typeface="Arial" charset="0"/>
              </a:rPr>
              <a:t>francez, ceh, austriac, rus, finlandez, german.</a:t>
            </a:r>
          </a:p>
          <a:p>
            <a:pPr marL="609600" indent="-609600" algn="just">
              <a:buFont typeface="Arial" charset="0"/>
              <a:buAutoNum type="arabicPeriod"/>
            </a:pPr>
            <a:r>
              <a:rPr lang="ro-RO" sz="1200" smtClean="0">
                <a:latin typeface="Arial" charset="0"/>
              </a:rPr>
              <a:t>Transcrieţi următoarele numere şi scrieţi în dreptul fiecăruia numele compozitorului care a scris:</a:t>
            </a:r>
            <a:endParaRPr lang="ro-RO" sz="1400" smtClean="0">
              <a:latin typeface="Arial" charset="0"/>
            </a:endParaRPr>
          </a:p>
          <a:p>
            <a:pPr marL="990600" lvl="1" indent="-533400" algn="just" eaLnBrk="1" hangingPunct="1">
              <a:buFont typeface="Calibri" charset="0"/>
              <a:buAutoNum type="alphaLcParenR"/>
            </a:pPr>
            <a:r>
              <a:rPr lang="ro-RO" sz="1200" smtClean="0">
                <a:latin typeface="Arial" charset="0"/>
              </a:rPr>
              <a:t>4 simfonii;</a:t>
            </a:r>
          </a:p>
          <a:p>
            <a:pPr marL="990600" lvl="1" indent="-533400" algn="just" eaLnBrk="1" hangingPunct="1">
              <a:buFont typeface="Calibri" charset="0"/>
              <a:buAutoNum type="alphaLcParenR"/>
            </a:pPr>
            <a:r>
              <a:rPr lang="ro-RO" sz="1200" smtClean="0">
                <a:latin typeface="Arial" charset="0"/>
                <a:ea typeface="Calibri" charset="0"/>
                <a:cs typeface="Arial" charset="0"/>
              </a:rPr>
              <a:t>5 simfonii;</a:t>
            </a:r>
          </a:p>
          <a:p>
            <a:pPr marL="990600" lvl="1" indent="-533400" algn="just" eaLnBrk="1" hangingPunct="1">
              <a:buFont typeface="Calibri" charset="0"/>
              <a:buAutoNum type="alphaLcParenR"/>
            </a:pPr>
            <a:r>
              <a:rPr lang="ro-RO" sz="1200" smtClean="0">
                <a:latin typeface="Arial" charset="0"/>
                <a:ea typeface="Calibri" charset="0"/>
                <a:cs typeface="Arial" charset="0"/>
              </a:rPr>
              <a:t>11 simfonii;</a:t>
            </a:r>
          </a:p>
          <a:p>
            <a:pPr marL="990600" lvl="1" indent="-533400" algn="just" eaLnBrk="1" hangingPunct="1">
              <a:buFont typeface="Calibri" charset="0"/>
              <a:buAutoNum type="alphaLcParenR"/>
            </a:pPr>
            <a:r>
              <a:rPr lang="ro-RO" sz="1200" smtClean="0">
                <a:latin typeface="Arial" charset="0"/>
                <a:ea typeface="Calibri" charset="0"/>
                <a:cs typeface="Arial" charset="0"/>
              </a:rPr>
              <a:t>9 simfonii;</a:t>
            </a:r>
          </a:p>
          <a:p>
            <a:pPr marL="990600" lvl="1" indent="-533400" algn="just" eaLnBrk="1" hangingPunct="1">
              <a:buFont typeface="Calibri" charset="0"/>
              <a:buAutoNum type="alphaLcParenR"/>
            </a:pPr>
            <a:r>
              <a:rPr lang="ro-RO" sz="1200" smtClean="0">
                <a:latin typeface="Arial" charset="0"/>
                <a:ea typeface="Calibri" charset="0"/>
                <a:cs typeface="Arial" charset="0"/>
              </a:rPr>
              <a:t>7 simfonii;</a:t>
            </a:r>
          </a:p>
          <a:p>
            <a:pPr marL="990600" lvl="1" indent="-533400" algn="just" eaLnBrk="1" hangingPunct="1">
              <a:buFont typeface="Calibri" charset="0"/>
              <a:buAutoNum type="alphaLcParenR"/>
            </a:pPr>
            <a:r>
              <a:rPr lang="ro-RO" sz="1200" smtClean="0">
                <a:latin typeface="Arial" charset="0"/>
                <a:ea typeface="Calibri" charset="0"/>
                <a:cs typeface="Arial" charset="0"/>
              </a:rPr>
              <a:t>6 simfonii.</a:t>
            </a:r>
          </a:p>
          <a:p>
            <a:pPr marL="609600" indent="-609600" algn="just" eaLnBrk="1" hangingPunct="1">
              <a:buFont typeface="Calibri" charset="0"/>
              <a:buAutoNum type="arabicPeriod"/>
            </a:pPr>
            <a:r>
              <a:rPr lang="ro-RO" sz="1200" smtClean="0">
                <a:latin typeface="Arial" charset="0"/>
                <a:ea typeface="Calibri" charset="0"/>
                <a:cs typeface="Arial" charset="0"/>
              </a:rPr>
              <a:t>Copiaţi pe caiete şi completaţi grila următoare:</a:t>
            </a:r>
          </a:p>
          <a:p>
            <a:pPr marL="990600" lvl="1" indent="-533400" algn="just" eaLnBrk="1" hangingPunct="1">
              <a:buFont typeface="Calibri" charset="0"/>
              <a:buAutoNum type="alphaLcParenR"/>
            </a:pPr>
            <a:r>
              <a:rPr lang="ro-RO" sz="1200" smtClean="0">
                <a:latin typeface="Arial" charset="0"/>
                <a:cs typeface="Arial" charset="0"/>
              </a:rPr>
              <a:t>Simfonia _ _ _ _ _ S _ _ _ _ de Berlioz;</a:t>
            </a:r>
          </a:p>
          <a:p>
            <a:pPr marL="990600" lvl="1" indent="-533400" algn="just" eaLnBrk="1" hangingPunct="1">
              <a:buFont typeface="Calibri" charset="0"/>
              <a:buAutoNum type="alphaLcParenR"/>
            </a:pPr>
            <a:r>
              <a:rPr lang="ro-RO" sz="1200" smtClean="0">
                <a:latin typeface="Arial" charset="0"/>
                <a:cs typeface="Arial" charset="0"/>
              </a:rPr>
              <a:t>Compozitor francez (Hector _ _ _ _ I _ _);</a:t>
            </a:r>
          </a:p>
          <a:p>
            <a:pPr marL="990600" lvl="1" indent="-533400" algn="just" eaLnBrk="1" hangingPunct="1">
              <a:buFont typeface="Calibri" charset="0"/>
              <a:buAutoNum type="alphaLcParenR"/>
            </a:pPr>
            <a:r>
              <a:rPr lang="ro-RO" sz="1200" smtClean="0">
                <a:latin typeface="Arial" charset="0"/>
                <a:cs typeface="Arial" charset="0"/>
              </a:rPr>
              <a:t>În Romantism, numărul părţilor se _ _ _ _ F _ _ _;</a:t>
            </a:r>
          </a:p>
          <a:p>
            <a:pPr marL="990600" lvl="1" indent="-533400" algn="just" eaLnBrk="1" hangingPunct="1">
              <a:buFont typeface="Calibri" charset="0"/>
              <a:buAutoNum type="alphaLcParenR"/>
            </a:pPr>
            <a:r>
              <a:rPr lang="ro-RO" sz="1200" smtClean="0">
                <a:latin typeface="Arial" charset="0"/>
                <a:cs typeface="Arial" charset="0"/>
              </a:rPr>
              <a:t>Simfonie cu _ _ O _ _ _ _.</a:t>
            </a:r>
          </a:p>
        </p:txBody>
      </p:sp>
      <p:sp>
        <p:nvSpPr>
          <p:cNvPr id="4099" name="Rectangle 4"/>
          <p:cNvSpPr>
            <a:spLocks noChangeArrowheads="1"/>
          </p:cNvSpPr>
          <p:nvPr/>
        </p:nvSpPr>
        <p:spPr bwMode="auto">
          <a:xfrm>
            <a:off x="539750" y="260350"/>
            <a:ext cx="7848600" cy="396875"/>
          </a:xfrm>
          <a:prstGeom prst="rect">
            <a:avLst/>
          </a:prstGeom>
          <a:noFill/>
          <a:ln w="9525">
            <a:noFill/>
            <a:miter lim="800000"/>
            <a:headEnd/>
            <a:tailEnd/>
          </a:ln>
        </p:spPr>
        <p:txBody>
          <a:bodyPr>
            <a:spAutoFit/>
          </a:bodyPr>
          <a:lstStyle/>
          <a:p>
            <a:r>
              <a:rPr lang="ro-RO" sz="1000"/>
              <a:t>Examenul de bacalaureat 201</a:t>
            </a:r>
            <a:r>
              <a:rPr lang="en-US" sz="1000"/>
              <a:t>2</a:t>
            </a:r>
            <a:endParaRPr lang="ro-RO" sz="1000"/>
          </a:p>
          <a:p>
            <a:r>
              <a:rPr lang="ro-RO" sz="1000"/>
              <a:t>Proba de evaluare a competentelor digitale  - document de lucru</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84</TotalTime>
  <Words>352</Words>
  <Application>Microsoft Office PowerPoint</Application>
  <PresentationFormat>On-screen Show (4:3)</PresentationFormat>
  <Paragraphs>30</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SIMFONIA </vt:lpstr>
      <vt:lpstr>Slide 2</vt:lpstr>
      <vt:lpstr>Slide 3</vt:lpstr>
    </vt:vector>
  </TitlesOfParts>
  <Company>Hewlett-Packard Company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SALARIUL</dc:title>
  <dc:creator>CNEE</dc:creator>
  <cp:lastModifiedBy>Guest</cp:lastModifiedBy>
  <cp:revision>46</cp:revision>
  <dcterms:created xsi:type="dcterms:W3CDTF">2010-01-11T15:51:42Z</dcterms:created>
  <dcterms:modified xsi:type="dcterms:W3CDTF">2012-06-15T12:29:55Z</dcterms:modified>
</cp:coreProperties>
</file>

<file path=docProps/thumbnail.jpeg>
</file>