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5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35EAF-D309-4BCB-A060-C8FC505B3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DFEC5-84BA-4DC4-96B2-ED3EDFC5B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A3C50-F3E5-48BF-A422-718BE6C92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3E52A-826E-47BF-949E-3E4B7D515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E3FE0-D3D3-41AA-83DE-DC2B1342A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4C7F6-8F3E-472E-A9AC-4B7DD92B3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93054-0320-4B60-85ED-11898C733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D3E50-908E-41B2-8F52-AEEBF783A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A3931-B786-4EE8-8357-648461EF5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E7777-7532-4BBF-AFCF-3EDAF5EB6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7BB74-D9D7-403C-BA28-193466AE7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95D2806-D179-468A-A894-ECA192D59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z="1400" b="1" smtClean="0"/>
              <a:t>VIAŢA SPIRITUALĂ</a:t>
            </a:r>
            <a:r>
              <a:rPr lang="en-US" smtClean="0"/>
              <a:t> </a:t>
            </a:r>
            <a:endParaRPr lang="en-US" sz="1000" b="1" smtClean="0"/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/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7315200" cy="1752600"/>
          </a:xfrm>
        </p:spPr>
        <p:txBody>
          <a:bodyPr/>
          <a:lstStyle/>
          <a:p>
            <a:pPr eaLnBrk="1" hangingPunct="1"/>
            <a:r>
              <a:rPr lang="it-IT" sz="1000" smtClean="0"/>
              <a:t>(Adaptat după </a:t>
            </a:r>
            <a:r>
              <a:rPr lang="it-IT" sz="1000" i="1" smtClean="0"/>
              <a:t>Manualul de Istorie</a:t>
            </a:r>
            <a:r>
              <a:rPr lang="ro-RO" sz="1000" smtClean="0"/>
              <a:t>, </a:t>
            </a:r>
            <a:r>
              <a:rPr lang="it-IT" sz="1000" i="1" smtClean="0"/>
              <a:t>clasa a V-a</a:t>
            </a:r>
            <a:r>
              <a:rPr lang="it-IT" sz="1000" smtClean="0"/>
              <a:t>, Zoe Petre, Laura Căpiţă, Monica Dvorski, Carol Căpiţă, Ioan Grosu)</a:t>
            </a:r>
            <a:r>
              <a:rPr lang="en-US" sz="100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2571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000" dirty="0" smtClean="0"/>
              <a:t>Sesiunea iunie - iulie</a:t>
            </a:r>
            <a:endParaRPr lang="ro-RO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4114800" cy="3505200"/>
          </a:xfrm>
        </p:spPr>
        <p:txBody>
          <a:bodyPr/>
          <a:lstStyle/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Viaţa spirituală a oamenilor din preistorie este la fel de bogată ca şi a noastră. Dar, în vreme ce noi ştim mai multe despre lumea ce ne înconjoară, primitivii nu au la dispoziţie instrumentele de astăzi.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Nesiguranţa în obţinerea hranei şi faptul că nu găsesc răspunsurile la întrebări cum ar fi cauza anotimpurilor sau originea animalelor, i-au făcut să acorde puteri deosebite unor plante şi animale sau unor fiinţe supranaturale.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Primitivii cred că dacă nu acordă respectul cuvenit acestor fiinţe (prin dansuri şi ceremonii), ele se pot răzbuna refuzând să-i ajute la vânătoare şi cules. 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Un loc aparte îl ocupă cultul morţilor. Obiceiul îngropării celor morţi cu daruri (ofrande) alături apare la sfârşitul paleoliticului, dar el se răspândeşte cu deosebire în timpul epocilor următoare.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În neolitic, atunci când agricultura şi creşterea animalelor au devenit ocupaţiile de bază, în religia primitivă apar divinităţi care pot asigura recolte bogate şi turme numeroase.</a:t>
            </a:r>
            <a:endParaRPr lang="en-US" sz="1200" smtClean="0"/>
          </a:p>
        </p:txBody>
      </p:sp>
      <p:pic>
        <p:nvPicPr>
          <p:cNvPr id="3076" name="Picture 7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828800"/>
            <a:ext cx="359410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77200" cy="36576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it-IT" sz="1200" smtClean="0"/>
              <a:t>Ce izvoare istorice sunt utilizate pentru cercetarea preistoriei ?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izvoare arheologice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izvoare scrise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izvoare numismatice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it-IT" sz="1200" smtClean="0"/>
              <a:t>Redaţi pe scurt înţelesul termenilor: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preistorie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it-IT" sz="1200" smtClean="0"/>
              <a:t>hominid</a:t>
            </a:r>
            <a:endParaRPr lang="fr-FR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fr-FR" sz="1200" smtClean="0"/>
              <a:t>migraţie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FR" sz="1200" smtClean="0"/>
              <a:t>În ce epoci ale preistoriei au fost realizate :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fr-FR" sz="1200" smtClean="0"/>
              <a:t>domesticirea animalelor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fr-FR" sz="1200" smtClean="0"/>
              <a:t>metalurgia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fr-FR" sz="1200" smtClean="0"/>
              <a:t>olăritul</a:t>
            </a:r>
            <a:endParaRPr lang="en-US" sz="12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219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VIAŢA SPIRITUALĂ </vt:lpstr>
      <vt:lpstr>Examenul de bacalaureat 2012 Proba de evaluare a competenţelor digitale – document de lucru</vt:lpstr>
      <vt:lpstr>Examenul de bacalaureat 2012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Guest</cp:lastModifiedBy>
  <cp:revision>42</cp:revision>
  <cp:lastPrinted>1601-01-01T00:00:00Z</cp:lastPrinted>
  <dcterms:created xsi:type="dcterms:W3CDTF">1601-01-01T00:00:00Z</dcterms:created>
  <dcterms:modified xsi:type="dcterms:W3CDTF">2012-06-15T12:30:00Z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