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sldIdLst>
    <p:sldId id="256" r:id="rId2"/>
    <p:sldId id="259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-1042" y="-91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590B6E-D09B-4913-8E95-77648726F2D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C55699-786F-4723-9708-D0DAE2B6E96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0D1409-D161-4546-8DF0-30C31E09D24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E14CFF3-8737-4220-B2DE-D962CE22749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686A1D-2E2E-4F9B-8446-EFB30DDB032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1A1B32-F195-4648-A5AF-3AF8E501E7B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8D557DC-420A-41A6-AE4E-5229A9C1E84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E1A6B3-DF48-4E22-ADC5-6A7B3E53030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6F78C-94A5-4774-90A2-48622FE98DB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27D71F-9ABA-4F3B-A30D-7AC7D768238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5E0B3C-AA70-4C2D-9882-AC068B79F34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5366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DDD08A60-1939-47A9-B699-1A5266912BD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z="1400" b="1" smtClean="0"/>
              <a:t>PETROLUL</a:t>
            </a:r>
          </a:p>
        </p:txBody>
      </p:sp>
      <p:sp>
        <p:nvSpPr>
          <p:cNvPr id="2051" name="Text Box 4"/>
          <p:cNvSpPr txBox="1">
            <a:spLocks noChangeArrowheads="1"/>
          </p:cNvSpPr>
          <p:nvPr/>
        </p:nvSpPr>
        <p:spPr bwMode="auto">
          <a:xfrm>
            <a:off x="304800" y="381000"/>
            <a:ext cx="83820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ro-RO" sz="1000" dirty="0" smtClean="0">
                <a:solidFill>
                  <a:schemeClr val="tx2"/>
                </a:solidFill>
              </a:rPr>
              <a:t>Examenul de bacalaureat 2012</a:t>
            </a:r>
            <a:r>
              <a:rPr lang="ro-RO" sz="1000" dirty="0">
                <a:solidFill>
                  <a:schemeClr val="tx2"/>
                </a:solidFill>
              </a:rPr>
              <a:t/>
            </a:r>
            <a:br>
              <a:rPr lang="ro-RO" sz="1000" dirty="0">
                <a:solidFill>
                  <a:schemeClr val="tx2"/>
                </a:solidFill>
              </a:rPr>
            </a:br>
            <a:r>
              <a:rPr lang="ro-RO" sz="1000" dirty="0">
                <a:solidFill>
                  <a:schemeClr val="tx2"/>
                </a:solidFill>
              </a:rPr>
              <a:t>Proba de evaluare a competenţelor digitale</a:t>
            </a:r>
            <a:r>
              <a:rPr lang="en-US" sz="1000" dirty="0">
                <a:solidFill>
                  <a:schemeClr val="tx2"/>
                </a:solidFill>
              </a:rPr>
              <a:t> – document de </a:t>
            </a:r>
            <a:r>
              <a:rPr lang="en-US" sz="1000" dirty="0" err="1">
                <a:solidFill>
                  <a:schemeClr val="tx2"/>
                </a:solidFill>
              </a:rPr>
              <a:t>lucru</a:t>
            </a:r>
            <a:endParaRPr lang="en-US" sz="1000" dirty="0"/>
          </a:p>
        </p:txBody>
      </p:sp>
      <p:sp>
        <p:nvSpPr>
          <p:cNvPr id="2052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858000" cy="1752600"/>
          </a:xfrm>
        </p:spPr>
        <p:txBody>
          <a:bodyPr/>
          <a:lstStyle/>
          <a:p>
            <a:pPr algn="l" eaLnBrk="1" hangingPunct="1"/>
            <a:r>
              <a:rPr lang="es-ES" sz="1000" smtClean="0"/>
              <a:t>(Adaptat după </a:t>
            </a:r>
            <a:r>
              <a:rPr lang="es-ES" sz="1000" i="1" smtClean="0"/>
              <a:t>Manualul de Chimie</a:t>
            </a:r>
            <a:r>
              <a:rPr lang="ro-RO" sz="1000" smtClean="0"/>
              <a:t>, </a:t>
            </a:r>
            <a:r>
              <a:rPr lang="es-ES" sz="1000" i="1" smtClean="0"/>
              <a:t>clasa a X-a</a:t>
            </a:r>
            <a:r>
              <a:rPr lang="es-ES" sz="1000" smtClean="0"/>
              <a:t>, </a:t>
            </a:r>
            <a:r>
              <a:rPr lang="ro-RO" sz="1000" smtClean="0"/>
              <a:t>Rodica Constantinescu, Maria-Luiza Popescu)</a:t>
            </a:r>
            <a:endParaRPr lang="en-US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 eaLnBrk="1" hangingPunct="1"/>
            <a:r>
              <a:rPr lang="ro-RO" sz="1000" dirty="0" smtClean="0"/>
              <a:t>Examenul de bacalaureat 2012</a:t>
            </a:r>
            <a:r>
              <a:rPr lang="ro-RO" sz="1000" dirty="0" smtClean="0"/>
              <a:t/>
            </a:r>
            <a:br>
              <a:rPr lang="ro-RO" sz="1000" dirty="0" smtClean="0"/>
            </a:br>
            <a:r>
              <a:rPr lang="ro-RO" sz="1000" dirty="0" smtClean="0"/>
              <a:t>Proba de evaluare a competenţelor digitale</a:t>
            </a:r>
            <a:r>
              <a:rPr lang="en-US" sz="1000" dirty="0" smtClean="0"/>
              <a:t> – document de </a:t>
            </a:r>
            <a:r>
              <a:rPr lang="en-US" sz="1000" dirty="0" err="1" smtClean="0"/>
              <a:t>lucru</a:t>
            </a:r>
            <a:r>
              <a:rPr lang="en-US" sz="1000" dirty="0" smtClean="0"/>
              <a:t/>
            </a:r>
            <a:br>
              <a:rPr lang="en-US" sz="1000" dirty="0" smtClean="0"/>
            </a:br>
            <a:endParaRPr lang="en-US" sz="1000" dirty="0" smtClean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4038600" cy="3505200"/>
          </a:xfrm>
        </p:spPr>
        <p:txBody>
          <a:bodyPr/>
          <a:lstStyle/>
          <a:p>
            <a:pPr marL="0" indent="266700" algn="just" eaLnBrk="1" hangingPunct="1">
              <a:lnSpc>
                <a:spcPct val="80000"/>
              </a:lnSpc>
              <a:buFontTx/>
              <a:buNone/>
            </a:pPr>
            <a:r>
              <a:rPr lang="fr-FR" sz="1200" smtClean="0"/>
              <a:t>Primele cercetări legate de cunoaşterea compozi</a:t>
            </a:r>
            <a:r>
              <a:rPr lang="ro-RO" sz="1200" smtClean="0"/>
              <a:t>ţiei </a:t>
            </a:r>
            <a:r>
              <a:rPr lang="fr-FR" sz="1200" smtClean="0"/>
              <a:t>petrolului românesc au fost iniţiate la sfârşitul secolului trecut de către Petru Poni (1841 - 1925) la Iaşi, care a izolat anumiţi termeni ai seriilor de hidrocarburi din petrol.</a:t>
            </a:r>
          </a:p>
          <a:p>
            <a:pPr marL="0" indent="266700" algn="just" eaLnBrk="1" hangingPunct="1">
              <a:lnSpc>
                <a:spcPct val="80000"/>
              </a:lnSpc>
              <a:buFontTx/>
              <a:buNone/>
            </a:pPr>
            <a:r>
              <a:rPr lang="fr-FR" sz="1200" smtClean="0"/>
              <a:t>Petrolul este un amestec </a:t>
            </a:r>
            <a:r>
              <a:rPr lang="ro-RO" sz="1200" smtClean="0"/>
              <a:t>complex</a:t>
            </a:r>
            <a:r>
              <a:rPr lang="fr-FR" sz="1200" smtClean="0"/>
              <a:t> de hidrocarburi gazoase şi solide, dizolvate în hidrocarburi lichide. Hidrocarburile frecvent întâlnite în compoziţia petrolului aparţin în general seriei alcanilor, cicloalcanilor (naftene) şi arenelor. </a:t>
            </a:r>
          </a:p>
          <a:p>
            <a:pPr marL="0" indent="266700" algn="just" eaLnBrk="1" hangingPunct="1">
              <a:lnSpc>
                <a:spcPct val="80000"/>
              </a:lnSpc>
              <a:buFontTx/>
              <a:buNone/>
            </a:pPr>
            <a:r>
              <a:rPr lang="fr-FR" sz="1200" smtClean="0"/>
              <a:t>Alchenele şi alchinele mai reactive lipsesc din petrol. Pe lângă hidrocarburile menţionate, în petrol mai apar şi compuşi organici cu oxigen, azot sau sulf, în cantităţi foarte mici. </a:t>
            </a:r>
          </a:p>
          <a:p>
            <a:pPr marL="0" indent="266700" algn="just" eaLnBrk="1" hangingPunct="1">
              <a:lnSpc>
                <a:spcPct val="80000"/>
              </a:lnSpc>
              <a:buFontTx/>
              <a:buNone/>
            </a:pPr>
            <a:r>
              <a:rPr lang="fr-FR" sz="1200" smtClean="0"/>
              <a:t>Sulful trebuie îndepărtat în cursul prelucrării petrolului, deoarece prin ardere rezultă dioxid de sulf (un gaz coroziv).</a:t>
            </a:r>
          </a:p>
          <a:p>
            <a:pPr marL="0" indent="266700" algn="just" eaLnBrk="1" hangingPunct="1">
              <a:lnSpc>
                <a:spcPct val="80000"/>
              </a:lnSpc>
              <a:buFontTx/>
              <a:buNone/>
            </a:pPr>
            <a:r>
              <a:rPr lang="fr-FR" sz="1200" smtClean="0"/>
              <a:t>În funcţie de locul zăcământului şi de condiţiile în care acesta s-a format, în compoziţia petrolului pot predomina una sau alta dintre aceste clase de hidrocarburi. </a:t>
            </a:r>
            <a:endParaRPr lang="en-US" sz="1200" smtClean="0"/>
          </a:p>
        </p:txBody>
      </p:sp>
      <p:pic>
        <p:nvPicPr>
          <p:cNvPr id="3076" name="Picture 6" descr="comp_i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105400" y="1676400"/>
            <a:ext cx="3600450" cy="3600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 eaLnBrk="1" hangingPunct="1"/>
            <a:r>
              <a:rPr lang="ro-RO" sz="1000" dirty="0" smtClean="0"/>
              <a:t>Examenul de bacalaureat 2012</a:t>
            </a:r>
            <a:r>
              <a:rPr lang="ro-RO" sz="1000" dirty="0" smtClean="0"/>
              <a:t/>
            </a:r>
            <a:br>
              <a:rPr lang="ro-RO" sz="1000" dirty="0" smtClean="0"/>
            </a:br>
            <a:r>
              <a:rPr lang="ro-RO" sz="1000" dirty="0" smtClean="0"/>
              <a:t>Proba de evaluare a competenţelor digitale</a:t>
            </a:r>
            <a:r>
              <a:rPr lang="en-US" sz="1000" dirty="0" smtClean="0"/>
              <a:t> – document de </a:t>
            </a:r>
            <a:r>
              <a:rPr lang="en-US" sz="1000" dirty="0" err="1" smtClean="0"/>
              <a:t>lucru</a:t>
            </a:r>
            <a:r>
              <a:rPr lang="en-US" sz="4000" dirty="0" smtClean="0"/>
              <a:t/>
            </a:r>
            <a:br>
              <a:rPr lang="en-US" sz="4000" dirty="0" smtClean="0"/>
            </a:br>
            <a:endParaRPr lang="en-US" sz="4000" dirty="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382000" cy="3429000"/>
          </a:xfrm>
        </p:spPr>
        <p:txBody>
          <a:bodyPr/>
          <a:lstStyle/>
          <a:p>
            <a:pPr marL="609600" indent="-609600" eaLnBrk="1" hangingPunct="1">
              <a:lnSpc>
                <a:spcPct val="80000"/>
              </a:lnSpc>
              <a:buFontTx/>
              <a:buAutoNum type="arabicPeriod"/>
            </a:pPr>
            <a:r>
              <a:rPr lang="fr-FR" sz="1200" smtClean="0"/>
              <a:t> Petrolul este :</a:t>
            </a:r>
            <a:endParaRPr lang="es-ES" sz="1200" smtClean="0"/>
          </a:p>
          <a:p>
            <a:pPr marL="990600" lvl="1" indent="-533400" eaLnBrk="1" hangingPunct="1">
              <a:lnSpc>
                <a:spcPct val="80000"/>
              </a:lnSpc>
              <a:buFontTx/>
              <a:buAutoNum type="alphaLcParenR"/>
            </a:pPr>
            <a:r>
              <a:rPr lang="es-ES" sz="1200" smtClean="0"/>
              <a:t>un lichid vâscos, de culoare brună, cu fluorescenţă verde-albăstruie, cu miros specific</a:t>
            </a:r>
            <a:endParaRPr lang="it-IT" sz="1200" smtClean="0"/>
          </a:p>
          <a:p>
            <a:pPr marL="990600" lvl="1" indent="-533400" eaLnBrk="1" hangingPunct="1">
              <a:lnSpc>
                <a:spcPct val="80000"/>
              </a:lnSpc>
              <a:buFontTx/>
              <a:buAutoNum type="alphaLcParenR"/>
            </a:pPr>
            <a:r>
              <a:rPr lang="it-IT" sz="1200" smtClean="0"/>
              <a:t>densitatea petrolului este mai mică decât a apei, variind între 0,800 şi 0,930 g/cm3</a:t>
            </a:r>
            <a:endParaRPr lang="es-ES" sz="1200" smtClean="0"/>
          </a:p>
          <a:p>
            <a:pPr marL="990600" lvl="1" indent="-533400" eaLnBrk="1" hangingPunct="1">
              <a:lnSpc>
                <a:spcPct val="80000"/>
              </a:lnSpc>
              <a:buFontTx/>
              <a:buAutoNum type="alphaLcParenR"/>
            </a:pPr>
            <a:r>
              <a:rPr lang="es-ES" sz="1200" smtClean="0"/>
              <a:t>este insolubil în apă, formând cu aceasta o emulsie</a:t>
            </a:r>
            <a:endParaRPr lang="fr-FR" sz="1200" smtClean="0"/>
          </a:p>
          <a:p>
            <a:pPr marL="609600" indent="-609600" eaLnBrk="1" hangingPunct="1">
              <a:lnSpc>
                <a:spcPct val="80000"/>
              </a:lnSpc>
              <a:buFontTx/>
              <a:buAutoNum type="arabicPeriod"/>
            </a:pPr>
            <a:r>
              <a:rPr lang="fr-FR" sz="1200" smtClean="0"/>
              <a:t>Cracarea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lphaLcParenR"/>
            </a:pPr>
            <a:r>
              <a:rPr lang="fr-FR" sz="1200" smtClean="0"/>
              <a:t>Cracarea este procesul în care au loc ruperi ale unor legături simple C-C din alcani şi cicloalcani. Cracarea poate fi termică sau catalitică.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lphaLcParenR"/>
            </a:pPr>
            <a:r>
              <a:rPr lang="fr-FR" sz="1200" smtClean="0"/>
              <a:t>Materiile prime folosite la cracarea termică sunt motorina şi păcura, iar produşii rezultaţi sunt alcani şi alchene inferioare, numite gaze de cracare, benzină de cracare şi cocs petrolier.</a:t>
            </a:r>
            <a:endParaRPr lang="it-IT" sz="1200" smtClean="0"/>
          </a:p>
          <a:p>
            <a:pPr marL="990600" lvl="1" indent="-533400" eaLnBrk="1" hangingPunct="1">
              <a:lnSpc>
                <a:spcPct val="80000"/>
              </a:lnSpc>
              <a:buFontTx/>
              <a:buAutoNum type="alphaLcParenR"/>
            </a:pPr>
            <a:r>
              <a:rPr lang="it-IT" sz="1200" smtClean="0"/>
              <a:t>Cracarea catalitică foloseşte în special motorina ca materie primă. Se obţin gaze de rafinărie, benzină mai bună decât cea obţinută prin cracarea termică şi cocs petrolier.</a:t>
            </a:r>
          </a:p>
          <a:p>
            <a:pPr marL="609600" indent="-609600" eaLnBrk="1" hangingPunct="1">
              <a:lnSpc>
                <a:spcPct val="80000"/>
              </a:lnSpc>
              <a:buFontTx/>
              <a:buAutoNum type="arabicPeriod"/>
            </a:pPr>
            <a:r>
              <a:rPr lang="it-IT" sz="1200" smtClean="0"/>
              <a:t>Ştiaţi că?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lphaLcParenR"/>
            </a:pPr>
            <a:r>
              <a:rPr lang="it-IT" sz="1200" smtClean="0"/>
              <a:t>În urma prelucrării complexe a petrolului se obţin circa 300 de produse.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lphaLcParenR"/>
            </a:pPr>
            <a:r>
              <a:rPr lang="it-IT" sz="1200" smtClean="0"/>
              <a:t>Metanul este principalul constituent al gazelor naturale.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lphaLcParenR"/>
            </a:pPr>
            <a:r>
              <a:rPr lang="it-IT" sz="1200" smtClean="0"/>
              <a:t>Gazele naturale, care însoţesc în general zăcămintele de petrol, sunt o sursă de materii prime pentru obţinerea de produse: îngrăşăminte, mase plastice, cauciuc cloroprenic, acetilenă, metanol, formaldehidă, solvenţi, hidrogen etc.</a:t>
            </a:r>
            <a:endParaRPr lang="en-US" sz="120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68</TotalTime>
  <Words>189</Words>
  <Application>Microsoft Office PowerPoint</Application>
  <PresentationFormat>On-screen Show (4:3)</PresentationFormat>
  <Paragraphs>22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Default Design</vt:lpstr>
      <vt:lpstr>PETROLUL</vt:lpstr>
      <vt:lpstr>Examenul de bacalaureat 2012 Proba de evaluare a competenţelor digitale – document de lucru </vt:lpstr>
      <vt:lpstr>Examenul de bacalaureat 2012 Proba de evaluare a competenţelor digitale – document de lucru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Digitale</dc:creator>
  <cp:lastModifiedBy>Guest</cp:lastModifiedBy>
  <cp:revision>36</cp:revision>
  <cp:lastPrinted>1601-01-01T00:00:00Z</cp:lastPrinted>
  <dcterms:created xsi:type="dcterms:W3CDTF">1601-01-01T00:00:00Z</dcterms:created>
  <dcterms:modified xsi:type="dcterms:W3CDTF">2012-06-18T13:31:52Z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