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97" d="100"/>
          <a:sy n="97" d="100"/>
        </p:scale>
        <p:origin x="-946"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63ED6C9-AE81-4F1A-BD54-9194F765E01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0B3E53-DC2E-4586-958B-7A3E9573A2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31930B9-2DCE-43E9-8AB3-A628F374C17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EE0EE85-F731-4DE1-9456-F75688F527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71187F5-83D9-49CF-A0AB-1907C49E25B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62C635B-2FC7-4198-B53E-FEE0C663168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7C34673-3C9D-4EDF-BDBC-5AA1A4B662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2557B2-76C4-4B6F-B192-54D19D85007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EA38DEC-7A12-44EF-A925-7D9FF4EC96D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145EF3F-CF5F-44BC-9BFC-9FF6E9D69C1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8E44800-D993-45C7-A2F9-270C2902956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5E981C4-C3ED-4889-9B47-880847E02C0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3516821-1709-4428-96BD-436F567D7B9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ro-RO" sz="1400" b="1" smtClean="0">
                <a:cs typeface="Arial" charset="0"/>
              </a:rPr>
              <a:t>MIJLOACE DE MĂSURARE</a:t>
            </a:r>
            <a:r>
              <a:rPr lang="ro-RO" sz="1400" smtClean="0">
                <a:cs typeface="Arial" charset="0"/>
              </a:rPr>
              <a:t> </a:t>
            </a:r>
            <a:endParaRPr lang="en-US" sz="1400" smtClean="0">
              <a:cs typeface="Arial" charset="0"/>
            </a:endParaRPr>
          </a:p>
        </p:txBody>
      </p:sp>
      <p:sp>
        <p:nvSpPr>
          <p:cNvPr id="2051" name="Rectangle 3"/>
          <p:cNvSpPr>
            <a:spLocks noGrp="1" noChangeArrowheads="1"/>
          </p:cNvSpPr>
          <p:nvPr>
            <p:ph type="subTitle" idx="1"/>
          </p:nvPr>
        </p:nvSpPr>
        <p:spPr>
          <a:xfrm>
            <a:off x="533400" y="3886200"/>
            <a:ext cx="8077200" cy="533400"/>
          </a:xfrm>
        </p:spPr>
        <p:txBody>
          <a:bodyPr/>
          <a:lstStyle/>
          <a:p>
            <a:pPr eaLnBrk="1" hangingPunct="1"/>
            <a:r>
              <a:rPr lang="ro-RO" sz="1000" smtClean="0"/>
              <a:t>(Adaptat după </a:t>
            </a:r>
            <a:r>
              <a:rPr lang="ro-RO" sz="1000" i="1" smtClean="0"/>
              <a:t>Manualul pentru Cultură de specialitate pentru Şcolile de Arte şi Meserii – domeniul mecanic, clasa a IX</a:t>
            </a:r>
            <a:r>
              <a:rPr lang="it-IT" sz="1000" i="1" smtClean="0"/>
              <a:t>-a</a:t>
            </a:r>
            <a:r>
              <a:rPr lang="it-IT" sz="1000" smtClean="0"/>
              <a:t>, Adriana Popescu)</a:t>
            </a:r>
            <a:r>
              <a:rPr lang="en-GB" sz="1000" smtClean="0"/>
              <a:t> </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r>
              <a:rPr lang="ro-RO" sz="1000" dirty="0" smtClean="0">
                <a:solidFill>
                  <a:schemeClr val="tx2"/>
                </a:solidFill>
              </a:rPr>
              <a:t>Examenul de bacalaureat 2012</a:t>
            </a:r>
            <a:endParaRPr lang="en-US" sz="1000" dirty="0"/>
          </a:p>
          <a:p>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cs typeface="Arial" charset="0"/>
              </a:rPr>
              <a:t>Examenul de bacalaureat 2012</a:t>
            </a:r>
            <a:r>
              <a:rPr lang="en-US" sz="1000" dirty="0" smtClean="0">
                <a:cs typeface="Arial" charset="0"/>
              </a:rPr>
              <a:t/>
            </a:r>
            <a:br>
              <a:rPr lang="en-US" sz="1000" dirty="0" smtClean="0">
                <a:cs typeface="Arial" charset="0"/>
              </a:rPr>
            </a:br>
            <a:r>
              <a:rPr lang="ro-RO" sz="1000" dirty="0" smtClean="0">
                <a:cs typeface="Arial" charset="0"/>
              </a:rPr>
              <a:t>Proba de evaluare a competenţelor digitale</a:t>
            </a:r>
            <a:r>
              <a:rPr lang="en-US" sz="1000" dirty="0" smtClean="0">
                <a:cs typeface="Arial" charset="0"/>
              </a:rPr>
              <a:t> – document de </a:t>
            </a:r>
            <a:r>
              <a:rPr lang="en-US" sz="1000" dirty="0" err="1" smtClean="0">
                <a:cs typeface="Arial" charset="0"/>
              </a:rPr>
              <a:t>lucru</a:t>
            </a:r>
            <a:endParaRPr lang="en-US" sz="1000" dirty="0" smtClean="0">
              <a:cs typeface="Arial" charset="0"/>
            </a:endParaRPr>
          </a:p>
        </p:txBody>
      </p:sp>
      <p:sp>
        <p:nvSpPr>
          <p:cNvPr id="3075" name="Rectangle 3"/>
          <p:cNvSpPr>
            <a:spLocks noGrp="1" noChangeArrowheads="1"/>
          </p:cNvSpPr>
          <p:nvPr>
            <p:ph type="body" sz="half" idx="1"/>
          </p:nvPr>
        </p:nvSpPr>
        <p:spPr>
          <a:xfrm>
            <a:off x="609600" y="1752600"/>
            <a:ext cx="4267200" cy="3886200"/>
          </a:xfrm>
        </p:spPr>
        <p:txBody>
          <a:bodyPr/>
          <a:lstStyle/>
          <a:p>
            <a:pPr marL="114300" indent="228600" algn="just" eaLnBrk="1" hangingPunct="1">
              <a:lnSpc>
                <a:spcPct val="80000"/>
              </a:lnSpc>
              <a:buFontTx/>
              <a:buNone/>
            </a:pPr>
            <a:r>
              <a:rPr lang="ro-RO" sz="1200" smtClean="0"/>
              <a:t>Mijloacele de măsurare reprezintă totalitatea mijloacelor tehnice cu care se determină cantitativ mărimea de măsurat. Şabloanele sunt măsuri terminale executate din tablă cu diferite profile, în funcție de piesele care se controlează. </a:t>
            </a:r>
            <a:r>
              <a:rPr lang="en-US" sz="1200" smtClean="0"/>
              <a:t>Micrometrul este un aparat la care deplasările unghiulare se transform</a:t>
            </a:r>
            <a:r>
              <a:rPr lang="ro-RO" sz="1200" smtClean="0"/>
              <a:t>ă</a:t>
            </a:r>
            <a:r>
              <a:rPr lang="en-US" sz="1200" smtClean="0"/>
              <a:t> în deplasări liniare și care este utilizat pentru măsurarea lungimilor.[…]</a:t>
            </a:r>
            <a:endParaRPr lang="ro-RO" sz="1200" smtClean="0"/>
          </a:p>
          <a:p>
            <a:pPr marL="114300" indent="228600" algn="just" eaLnBrk="1" hangingPunct="1">
              <a:lnSpc>
                <a:spcPct val="80000"/>
              </a:lnSpc>
              <a:buFontTx/>
              <a:buNone/>
            </a:pPr>
            <a:r>
              <a:rPr lang="ro-RO" sz="1200" smtClean="0"/>
              <a:t>Lungimea este o mărime fizică fundamentală în Sistemul Internaţional</a:t>
            </a:r>
            <a:r>
              <a:rPr lang="en-US" sz="1200" smtClean="0"/>
              <a:t>.</a:t>
            </a:r>
            <a:r>
              <a:rPr lang="ro-RO" sz="1200" smtClean="0"/>
              <a:t> Unitatea de măsură pentru lungime este metrul, m. </a:t>
            </a:r>
            <a:r>
              <a:rPr lang="en-US" sz="1200" smtClean="0"/>
              <a:t>[…]</a:t>
            </a:r>
            <a:endParaRPr lang="ro-RO" sz="1200" smtClean="0"/>
          </a:p>
          <a:p>
            <a:pPr marL="114300" indent="228600" algn="just" eaLnBrk="1" hangingPunct="1">
              <a:lnSpc>
                <a:spcPct val="80000"/>
              </a:lnSpc>
              <a:buFontTx/>
              <a:buNone/>
            </a:pPr>
            <a:r>
              <a:rPr lang="ro-RO" sz="1200" smtClean="0"/>
              <a:t>Sticla plan-paralelă este o măsură terminală cu valoare unică, din sticlă, cu suprafeţe plane şi paralele.</a:t>
            </a:r>
            <a:r>
              <a:rPr lang="en-US" sz="1200" smtClean="0"/>
              <a:t> […]</a:t>
            </a:r>
          </a:p>
          <a:p>
            <a:pPr marL="114300" indent="228600" algn="just" eaLnBrk="1" hangingPunct="1">
              <a:lnSpc>
                <a:spcPct val="80000"/>
              </a:lnSpc>
              <a:buFontTx/>
              <a:buNone/>
            </a:pPr>
            <a:r>
              <a:rPr lang="en-US" sz="1200" smtClean="0"/>
              <a:t>Calele plan-paralele sunt măsuri terminale a căror mărime este determinată de distanţa dintre două suprafeţe de măsurare plane şi paralele. […]</a:t>
            </a:r>
            <a:endParaRPr lang="ro-RO" sz="1200" smtClean="0"/>
          </a:p>
          <a:p>
            <a:pPr marL="114300" indent="228600" algn="just" eaLnBrk="1" hangingPunct="1">
              <a:lnSpc>
                <a:spcPct val="80000"/>
              </a:lnSpc>
              <a:buFontTx/>
              <a:buNone/>
            </a:pPr>
            <a:r>
              <a:rPr lang="ro-RO" sz="1200" smtClean="0"/>
              <a:t>Utilizarea calelor se bazează pe proprietatea lor de a adera una pe alta, pe suprafeţele de măsurare, printr-o uşoară apăsare şi o mişcare tangenţială de deplasare, formându-se un bloc de cale, care poate avea orice dimensiune. Dimensiunea blocului de cale este egală cu suma lungimilor calelor componente.</a:t>
            </a:r>
            <a:r>
              <a:rPr lang="en-US" sz="1200" smtClean="0"/>
              <a:t>[…]</a:t>
            </a:r>
            <a:r>
              <a:rPr lang="ro-RO" sz="1200" smtClean="0"/>
              <a:t> </a:t>
            </a:r>
            <a:endParaRPr lang="en-US" sz="1200" smtClean="0"/>
          </a:p>
        </p:txBody>
      </p:sp>
      <p:pic>
        <p:nvPicPr>
          <p:cNvPr id="3076" name="Picture 8"/>
          <p:cNvPicPr preferRelativeResize="0">
            <a:picLocks noGrp="1" noChangeAspect="1" noChangeArrowheads="1"/>
          </p:cNvPicPr>
          <p:nvPr>
            <p:ph sz="half" idx="2"/>
          </p:nvPr>
        </p:nvPicPr>
        <p:blipFill>
          <a:blip r:embed="rId2" cstate="print"/>
          <a:srcRect/>
          <a:stretch>
            <a:fillRect/>
          </a:stretch>
        </p:blipFill>
        <p:spPr>
          <a:xfrm>
            <a:off x="5257800" y="1752600"/>
            <a:ext cx="2943225" cy="3019425"/>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cs typeface="Arial" charset="0"/>
              </a:rPr>
              <a:t>Examenul de bacalaureat 2012</a:t>
            </a:r>
            <a:br>
              <a:rPr lang="ro-RO" sz="1000" dirty="0" smtClean="0">
                <a:cs typeface="Arial" charset="0"/>
              </a:rPr>
            </a:br>
            <a:r>
              <a:rPr lang="ro-RO" sz="1000" dirty="0" smtClean="0">
                <a:cs typeface="Arial" charset="0"/>
              </a:rPr>
              <a:t>Proba de evaluare a competenţelor digitale</a:t>
            </a:r>
            <a:r>
              <a:rPr lang="en-US" sz="1000" dirty="0" smtClean="0">
                <a:cs typeface="Arial" charset="0"/>
              </a:rPr>
              <a:t> – document de </a:t>
            </a:r>
            <a:r>
              <a:rPr lang="en-US" sz="1000" dirty="0" err="1" smtClean="0">
                <a:cs typeface="Arial" charset="0"/>
              </a:rPr>
              <a:t>lucru</a:t>
            </a:r>
            <a:endParaRPr lang="en-GB" sz="1000" dirty="0" smtClean="0">
              <a:cs typeface="Arial" charset="0"/>
            </a:endParaRPr>
          </a:p>
        </p:txBody>
      </p:sp>
      <p:sp>
        <p:nvSpPr>
          <p:cNvPr id="4099" name="Rectangle 3"/>
          <p:cNvSpPr>
            <a:spLocks noGrp="1" noChangeArrowheads="1"/>
          </p:cNvSpPr>
          <p:nvPr>
            <p:ph type="body" idx="1"/>
          </p:nvPr>
        </p:nvSpPr>
        <p:spPr>
          <a:xfrm>
            <a:off x="457200" y="1600200"/>
            <a:ext cx="8229600" cy="4953000"/>
          </a:xfrm>
        </p:spPr>
        <p:txBody>
          <a:bodyPr/>
          <a:lstStyle/>
          <a:p>
            <a:pPr marL="609600" indent="-609600" eaLnBrk="1" hangingPunct="1">
              <a:buFontTx/>
              <a:buNone/>
            </a:pPr>
            <a:r>
              <a:rPr lang="ro-RO" sz="1200" smtClean="0"/>
              <a:t>Clasificarea calibrelor netede:</a:t>
            </a:r>
            <a:endParaRPr lang="en-GB" sz="1200" smtClean="0"/>
          </a:p>
          <a:p>
            <a:pPr marL="609600" indent="-609600" eaLnBrk="1" hangingPunct="1">
              <a:buFontTx/>
              <a:buNone/>
            </a:pPr>
            <a:endParaRPr lang="en-GB" sz="1200" smtClean="0"/>
          </a:p>
          <a:p>
            <a:pPr marL="609600" indent="-609600" eaLnBrk="1" hangingPunct="1">
              <a:buFontTx/>
              <a:buAutoNum type="arabicPeriod"/>
            </a:pPr>
            <a:r>
              <a:rPr lang="ro-RO" sz="1200" smtClean="0"/>
              <a:t>după piesa pe care o controlează:</a:t>
            </a:r>
            <a:endParaRPr lang="en-GB" sz="1200" smtClean="0"/>
          </a:p>
          <a:p>
            <a:pPr marL="1219200" lvl="1" indent="-533400" eaLnBrk="1" hangingPunct="1">
              <a:buFontTx/>
              <a:buAutoNum type="alphaLcParenR"/>
            </a:pPr>
            <a:r>
              <a:rPr lang="ro-RO" sz="1200" smtClean="0"/>
              <a:t>calibre pentru arbori</a:t>
            </a:r>
            <a:endParaRPr lang="en-GB" sz="1200" smtClean="0"/>
          </a:p>
          <a:p>
            <a:pPr marL="1219200" lvl="1" indent="-533400" eaLnBrk="1" hangingPunct="1">
              <a:buFontTx/>
              <a:buAutoNum type="alphaLcParenR"/>
            </a:pPr>
            <a:r>
              <a:rPr lang="ro-RO" sz="1200" smtClean="0"/>
              <a:t>calibre pentru alezaje</a:t>
            </a:r>
            <a:endParaRPr lang="en-GB" sz="1200" smtClean="0"/>
          </a:p>
          <a:p>
            <a:pPr marL="609600" indent="-609600" eaLnBrk="1" hangingPunct="1">
              <a:buFontTx/>
              <a:buAutoNum type="arabicPeriod"/>
            </a:pPr>
            <a:r>
              <a:rPr lang="ro-RO" sz="1200" smtClean="0"/>
              <a:t>după diametrul limită care verifică piesele:</a:t>
            </a:r>
            <a:endParaRPr lang="en-GB" sz="1200" smtClean="0"/>
          </a:p>
          <a:p>
            <a:pPr marL="1219200" lvl="1" indent="-533400" eaLnBrk="1" hangingPunct="1">
              <a:buFontTx/>
              <a:buAutoNum type="alphaLcParenR"/>
            </a:pPr>
            <a:r>
              <a:rPr lang="ro-RO" sz="1200" smtClean="0"/>
              <a:t>calibre partea trece T </a:t>
            </a:r>
            <a:r>
              <a:rPr lang="en-GB" sz="1200" smtClean="0"/>
              <a:t>[…]</a:t>
            </a:r>
          </a:p>
          <a:p>
            <a:pPr marL="1219200" lvl="1" indent="-533400" eaLnBrk="1" hangingPunct="1">
              <a:buFontTx/>
              <a:buAutoNum type="alphaLcParenR"/>
            </a:pPr>
            <a:r>
              <a:rPr lang="ro-RO" sz="1200" smtClean="0"/>
              <a:t>calibre partea nu trece NT</a:t>
            </a:r>
            <a:r>
              <a:rPr lang="en-GB" sz="1200" smtClean="0"/>
              <a:t> […]</a:t>
            </a:r>
            <a:r>
              <a:rPr lang="ro-RO" sz="1200" smtClean="0"/>
              <a:t> </a:t>
            </a:r>
            <a:endParaRPr lang="en-GB" sz="1200" smtClean="0"/>
          </a:p>
          <a:p>
            <a:pPr marL="609600" indent="-609600" eaLnBrk="1" hangingPunct="1">
              <a:buFontTx/>
              <a:buAutoNum type="arabicPeriod"/>
            </a:pPr>
            <a:r>
              <a:rPr lang="ro-RO" sz="1200" smtClean="0"/>
              <a:t>după destinaţie:</a:t>
            </a:r>
            <a:endParaRPr lang="en-GB" sz="1200" smtClean="0"/>
          </a:p>
          <a:p>
            <a:pPr marL="1219200" lvl="1" indent="-533400" eaLnBrk="1" hangingPunct="1">
              <a:buFontTx/>
              <a:buAutoNum type="alphaLcParenR"/>
            </a:pPr>
            <a:r>
              <a:rPr lang="ro-RO" sz="1200" smtClean="0"/>
              <a:t>calibre de lucru</a:t>
            </a:r>
            <a:endParaRPr lang="en-GB" sz="1200" smtClean="0"/>
          </a:p>
          <a:p>
            <a:pPr marL="1219200" lvl="1" indent="-533400" eaLnBrk="1" hangingPunct="1">
              <a:buFontTx/>
              <a:buAutoNum type="alphaLcParenR"/>
            </a:pPr>
            <a:r>
              <a:rPr lang="ro-RO" sz="1200" smtClean="0"/>
              <a:t>calibre de control</a:t>
            </a:r>
            <a:endParaRPr lang="en-GB" sz="1200" smtClean="0"/>
          </a:p>
          <a:p>
            <a:pPr marL="1219200" lvl="1" indent="-533400" eaLnBrk="1" hangingPunct="1">
              <a:buFontTx/>
              <a:buAutoNum type="alphaLcParenR"/>
            </a:pPr>
            <a:r>
              <a:rPr lang="ro-RO" sz="1200" smtClean="0"/>
              <a:t>calibre de recepţie</a:t>
            </a:r>
            <a:endParaRPr lang="en-GB" sz="1200" smtClean="0"/>
          </a:p>
          <a:p>
            <a:pPr marL="1219200" lvl="1" indent="-533400" eaLnBrk="1" hangingPunct="1">
              <a:buFontTx/>
              <a:buAutoNum type="alphaLcParenR"/>
            </a:pPr>
            <a:r>
              <a:rPr lang="ro-RO" sz="1200" smtClean="0"/>
              <a:t>contracalibre.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73</TotalTime>
  <Words>278</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MIJLOACE DE MĂSURARE </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MIJLOACE DE MĂSURARE</dc:title>
  <dc:creator>CNEE</dc:creator>
  <cp:lastModifiedBy>Guest</cp:lastModifiedBy>
  <cp:revision>29</cp:revision>
  <cp:lastPrinted>1601-01-01T00:00:00Z</cp:lastPrinted>
  <dcterms:created xsi:type="dcterms:W3CDTF">1601-01-01T00:00:00Z</dcterms:created>
  <dcterms:modified xsi:type="dcterms:W3CDTF">2012-06-15T12:30:27Z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